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5" r:id="rId1"/>
  </p:sldMasterIdLst>
  <p:notesMasterIdLst>
    <p:notesMasterId r:id="rId12"/>
  </p:notesMasterIdLst>
  <p:handoutMasterIdLst>
    <p:handoutMasterId r:id="rId13"/>
  </p:handoutMasterIdLst>
  <p:sldIdLst>
    <p:sldId id="257" r:id="rId2"/>
    <p:sldId id="498" r:id="rId3"/>
    <p:sldId id="494" r:id="rId4"/>
    <p:sldId id="504" r:id="rId5"/>
    <p:sldId id="499" r:id="rId6"/>
    <p:sldId id="497" r:id="rId7"/>
    <p:sldId id="500" r:id="rId8"/>
    <p:sldId id="495" r:id="rId9"/>
    <p:sldId id="503" r:id="rId10"/>
    <p:sldId id="488" r:id="rId11"/>
  </p:sldIdLst>
  <p:sldSz cx="9144000" cy="5715000" type="screen16x1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8603FDC-E32A-4AB5-989C-0864C3EAD2B8}" styleName="Designformatvorlage 2 - Akz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unkle Formatvorlage 1 - Akz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58" autoAdjust="0"/>
    <p:restoredTop sz="80585" autoAdjust="0"/>
  </p:normalViewPr>
  <p:slideViewPr>
    <p:cSldViewPr>
      <p:cViewPr varScale="1">
        <p:scale>
          <a:sx n="122" d="100"/>
          <a:sy n="122" d="100"/>
        </p:scale>
        <p:origin x="1554" y="60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24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84"/>
    </p:cViewPr>
  </p:sorterViewPr>
  <p:notesViewPr>
    <p:cSldViewPr>
      <p:cViewPr varScale="1">
        <p:scale>
          <a:sx n="83" d="100"/>
          <a:sy n="83" d="100"/>
        </p:scale>
        <p:origin x="-315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FD2BA-62D3-46A4-BCF7-04982C41AFAF}" type="datetimeFigureOut">
              <a:rPr lang="de-DE" smtClean="0"/>
              <a:t>07.12.2024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F78373-74E0-4E28-9300-CD2672DD6A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01887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1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85800" y="685800"/>
            <a:ext cx="54864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Klicken Sie, um die Formate des Vorlagentextes zu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D8E72E2D-C5BD-48FD-BACE-AB83DEC243D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64465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72E2D-C5BD-48FD-BACE-AB83DEC243D4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0305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Es wird geprüft, ob die Binärzahl durch vier teilbar</a:t>
            </a:r>
            <a:r>
              <a:rPr lang="de-DE" baseline="0" dirty="0"/>
              <a:t> ist (am Ende 00 steht)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72E2D-C5BD-48FD-BACE-AB83DEC243D4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34726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Oben: L(A) endet</a:t>
            </a:r>
            <a:r>
              <a:rPr lang="de-DE" baseline="0" dirty="0"/>
              <a:t> auf a</a:t>
            </a:r>
          </a:p>
          <a:p>
            <a:r>
              <a:rPr lang="de-DE" baseline="0" dirty="0"/>
              <a:t>Links: beginnt mit a oder endet auf a</a:t>
            </a:r>
          </a:p>
          <a:p>
            <a:r>
              <a:rPr lang="de-DE" baseline="0" dirty="0"/>
              <a:t>Rechts: beginnt mit </a:t>
            </a:r>
            <a:r>
              <a:rPr lang="de-DE" baseline="0" dirty="0" err="1"/>
              <a:t>aa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72E2D-C5BD-48FD-BACE-AB83DEC243D4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70636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E72E2D-C5BD-48FD-BACE-AB83DEC243D4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1134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Line 2"/>
          <p:cNvSpPr>
            <a:spLocks noChangeShapeType="1"/>
          </p:cNvSpPr>
          <p:nvPr/>
        </p:nvSpPr>
        <p:spPr bwMode="auto">
          <a:xfrm>
            <a:off x="7315200" y="889000"/>
            <a:ext cx="0" cy="3746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388938"/>
            <a:ext cx="6781800" cy="1778000"/>
          </a:xfrm>
        </p:spPr>
        <p:txBody>
          <a:bodyPr/>
          <a:lstStyle>
            <a:lvl1pPr algn="r">
              <a:defRPr sz="48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de-DE" altLang="en-US" noProof="0" dirty="0"/>
              <a:t>Titelmasterformat durch Klicken bearbeiten</a:t>
            </a:r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2541323"/>
            <a:ext cx="6248400" cy="19685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28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de-DE" altLang="en-US" noProof="0" dirty="0"/>
              <a:t>Formatvorlage des Untertitelmasters durch Klicken bearbeiten</a:t>
            </a:r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5207000"/>
            <a:ext cx="2133600" cy="381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01.09.2010</a:t>
            </a:r>
            <a:endParaRPr lang="de-DE" altLang="en-US"/>
          </a:p>
        </p:txBody>
      </p:sp>
      <p:sp>
        <p:nvSpPr>
          <p:cNvPr id="78854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5207000"/>
            <a:ext cx="2895600" cy="381000"/>
          </a:xfrm>
        </p:spPr>
        <p:txBody>
          <a:bodyPr/>
          <a:lstStyle>
            <a:lvl1pPr>
              <a:defRPr/>
            </a:lvl1pPr>
          </a:lstStyle>
          <a:p>
            <a:r>
              <a:rPr lang="de-DE" altLang="en-US"/>
              <a:t>© T. Hempel</a:t>
            </a:r>
          </a:p>
        </p:txBody>
      </p:sp>
      <p:sp>
        <p:nvSpPr>
          <p:cNvPr id="78855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5207000"/>
            <a:ext cx="2133600" cy="381000"/>
          </a:xfrm>
        </p:spPr>
        <p:txBody>
          <a:bodyPr/>
          <a:lstStyle>
            <a:lvl1pPr>
              <a:defRPr/>
            </a:lvl1pPr>
          </a:lstStyle>
          <a:p>
            <a:fld id="{B5AE453E-C623-430D-9F9A-3D5786CC8150}" type="slidenum">
              <a:rPr lang="de-DE" altLang="en-US"/>
              <a:pPr/>
              <a:t>‹Nr.›</a:t>
            </a:fld>
            <a:endParaRPr lang="de-DE" altLang="en-US"/>
          </a:p>
        </p:txBody>
      </p:sp>
      <p:grpSp>
        <p:nvGrpSpPr>
          <p:cNvPr id="78856" name="Group 8"/>
          <p:cNvGrpSpPr>
            <a:grpSpLocks/>
          </p:cNvGrpSpPr>
          <p:nvPr/>
        </p:nvGrpSpPr>
        <p:grpSpPr bwMode="auto">
          <a:xfrm>
            <a:off x="7493001" y="2493698"/>
            <a:ext cx="1338263" cy="1824302"/>
            <a:chOff x="4704" y="1885"/>
            <a:chExt cx="843" cy="1379"/>
          </a:xfrm>
        </p:grpSpPr>
        <p:sp>
          <p:nvSpPr>
            <p:cNvPr id="78857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8858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8859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8860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8861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8862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8863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8864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8865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8866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8867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8868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8869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8870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8871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8872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8873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8874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8875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8876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8877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8878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8879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8880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8881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8882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8883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8884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8885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8886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8887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78888" name="Line 40"/>
          <p:cNvSpPr>
            <a:spLocks noChangeShapeType="1"/>
          </p:cNvSpPr>
          <p:nvPr/>
        </p:nvSpPr>
        <p:spPr bwMode="auto">
          <a:xfrm>
            <a:off x="304800" y="23495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01.09.2010</a:t>
            </a:r>
            <a:endParaRPr lang="de-DE" alt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T. Hempel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D4AB02-84F3-4027-95D6-831CE72E2FA2}" type="slidenum">
              <a:rPr lang="de-DE" altLang="en-US"/>
              <a:pPr/>
              <a:t>‹Nr.›</a:t>
            </a:fld>
            <a:r>
              <a:rPr lang="de-DE" altLang="en-US"/>
              <a:t> von 46</a:t>
            </a:r>
          </a:p>
        </p:txBody>
      </p:sp>
    </p:spTree>
    <p:extLst>
      <p:ext uri="{BB962C8B-B14F-4D97-AF65-F5344CB8AC3E}">
        <p14:creationId xmlns:p14="http://schemas.microsoft.com/office/powerpoint/2010/main" val="2976309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23076" y="104511"/>
            <a:ext cx="2212975" cy="5332677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79389" y="104511"/>
            <a:ext cx="6491287" cy="5332677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01.09.2010</a:t>
            </a:r>
            <a:endParaRPr lang="de-DE" alt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T. Hempel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F3A4F1-0B48-42FD-AE5F-79C3CBA9185F}" type="slidenum">
              <a:rPr lang="de-DE" altLang="en-US"/>
              <a:pPr/>
              <a:t>‹Nr.›</a:t>
            </a:fld>
            <a:r>
              <a:rPr lang="de-DE" altLang="en-US"/>
              <a:t> von 46</a:t>
            </a:r>
          </a:p>
        </p:txBody>
      </p:sp>
    </p:spTree>
    <p:extLst>
      <p:ext uri="{BB962C8B-B14F-4D97-AF65-F5344CB8AC3E}">
        <p14:creationId xmlns:p14="http://schemas.microsoft.com/office/powerpoint/2010/main" val="29881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01.09.2010</a:t>
            </a:r>
            <a:endParaRPr lang="de-DE" alt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T. Hempel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20FA7C-3BAD-4B24-8C1C-DEC479FBAC3B}" type="slidenum">
              <a:rPr lang="de-DE" altLang="en-US" smtClean="0"/>
              <a:pPr/>
              <a:t>‹Nr.›</a:t>
            </a:fld>
            <a:r>
              <a:rPr lang="de-DE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22964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01.09.2010</a:t>
            </a:r>
            <a:endParaRPr lang="de-DE" alt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T. Hempel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C9CDB-51E3-4236-A0A8-DE1F83223309}" type="slidenum">
              <a:rPr lang="de-DE" altLang="en-US" smtClean="0"/>
              <a:pPr/>
              <a:t>‹Nr.›</a:t>
            </a:fld>
            <a:endParaRPr lang="de-DE" altLang="en-US" dirty="0"/>
          </a:p>
        </p:txBody>
      </p:sp>
    </p:spTree>
    <p:extLst>
      <p:ext uri="{BB962C8B-B14F-4D97-AF65-F5344CB8AC3E}">
        <p14:creationId xmlns:p14="http://schemas.microsoft.com/office/powerpoint/2010/main" val="1211227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79389" y="997479"/>
            <a:ext cx="4351337" cy="44397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83126" y="997479"/>
            <a:ext cx="4352925" cy="44397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01.09.2010</a:t>
            </a:r>
            <a:endParaRPr lang="de-DE" alt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T. Hempel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E435D1-3E11-45F8-A0EB-CDBD0E31E541}" type="slidenum">
              <a:rPr lang="de-DE" altLang="en-US" smtClean="0"/>
              <a:pPr/>
              <a:t>‹Nr.›</a:t>
            </a:fld>
            <a:endParaRPr lang="de-DE" altLang="en-US" dirty="0"/>
          </a:p>
        </p:txBody>
      </p:sp>
    </p:spTree>
    <p:extLst>
      <p:ext uri="{BB962C8B-B14F-4D97-AF65-F5344CB8AC3E}">
        <p14:creationId xmlns:p14="http://schemas.microsoft.com/office/powerpoint/2010/main" val="2114273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01.09.2010</a:t>
            </a:r>
            <a:endParaRPr lang="de-DE" alt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T. Hempel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B2BCA1-12B0-4123-9B4C-B42BFC059376}" type="slidenum">
              <a:rPr lang="de-DE" altLang="en-US" smtClean="0"/>
              <a:pPr/>
              <a:t>‹Nr.›</a:t>
            </a:fld>
            <a:r>
              <a:rPr lang="de-DE" altLang="en-US" dirty="0"/>
              <a:t> von 9</a:t>
            </a:r>
          </a:p>
        </p:txBody>
      </p:sp>
    </p:spTree>
    <p:extLst>
      <p:ext uri="{BB962C8B-B14F-4D97-AF65-F5344CB8AC3E}">
        <p14:creationId xmlns:p14="http://schemas.microsoft.com/office/powerpoint/2010/main" val="1593703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01.09.2010</a:t>
            </a:r>
            <a:endParaRPr lang="de-DE" alt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T. Hempel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592C5E-A7FB-493F-97D0-67D0EA0FF6D1}" type="slidenum">
              <a:rPr lang="de-DE" altLang="en-US" smtClean="0"/>
              <a:pPr/>
              <a:t>‹Nr.›</a:t>
            </a:fld>
            <a:endParaRPr lang="de-DE" altLang="en-US" dirty="0"/>
          </a:p>
        </p:txBody>
      </p:sp>
    </p:spTree>
    <p:extLst>
      <p:ext uri="{BB962C8B-B14F-4D97-AF65-F5344CB8AC3E}">
        <p14:creationId xmlns:p14="http://schemas.microsoft.com/office/powerpoint/2010/main" val="1406581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01.09.2010</a:t>
            </a:r>
            <a:endParaRPr lang="de-DE" alt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T. Hempel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65B080-1BFC-46A8-8B92-B47A4A8BD88E}" type="slidenum">
              <a:rPr lang="de-DE" altLang="en-US" smtClean="0"/>
              <a:pPr/>
              <a:t>‹Nr.›</a:t>
            </a:fld>
            <a:endParaRPr lang="de-DE" altLang="en-US" dirty="0"/>
          </a:p>
        </p:txBody>
      </p:sp>
    </p:spTree>
    <p:extLst>
      <p:ext uri="{BB962C8B-B14F-4D97-AF65-F5344CB8AC3E}">
        <p14:creationId xmlns:p14="http://schemas.microsoft.com/office/powerpoint/2010/main" val="880412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01.09.2010</a:t>
            </a:r>
            <a:endParaRPr lang="de-DE" alt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T. Hempel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166023-4CB4-4798-A7B0-404B464A441E}" type="slidenum">
              <a:rPr lang="de-DE" altLang="en-US" smtClean="0"/>
              <a:pPr/>
              <a:t>‹Nr.›</a:t>
            </a:fld>
            <a:endParaRPr lang="de-DE" altLang="en-US" dirty="0"/>
          </a:p>
        </p:txBody>
      </p:sp>
    </p:spTree>
    <p:extLst>
      <p:ext uri="{BB962C8B-B14F-4D97-AF65-F5344CB8AC3E}">
        <p14:creationId xmlns:p14="http://schemas.microsoft.com/office/powerpoint/2010/main" val="502267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01.09.2010</a:t>
            </a:r>
            <a:endParaRPr lang="de-DE" alt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T. Hempel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F71358-1BD5-4A0D-86C2-2106FE661DD4}" type="slidenum">
              <a:rPr lang="de-DE" altLang="en-US" smtClean="0"/>
              <a:pPr/>
              <a:t>‹Nr.›</a:t>
            </a:fld>
            <a:endParaRPr lang="de-DE" altLang="en-US" dirty="0"/>
          </a:p>
        </p:txBody>
      </p:sp>
    </p:spTree>
    <p:extLst>
      <p:ext uri="{BB962C8B-B14F-4D97-AF65-F5344CB8AC3E}">
        <p14:creationId xmlns:p14="http://schemas.microsoft.com/office/powerpoint/2010/main" val="2861640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67" name="Rectangle 43"/>
          <p:cNvSpPr>
            <a:spLocks noChangeArrowheads="1"/>
          </p:cNvSpPr>
          <p:nvPr userDrawn="1"/>
        </p:nvSpPr>
        <p:spPr bwMode="auto">
          <a:xfrm>
            <a:off x="0" y="937948"/>
            <a:ext cx="9144000" cy="4560093"/>
          </a:xfrm>
          <a:prstGeom prst="rect">
            <a:avLst/>
          </a:prstGeom>
          <a:solidFill>
            <a:schemeClr val="tx2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77826" name="Line 2"/>
          <p:cNvSpPr>
            <a:spLocks noChangeShapeType="1"/>
          </p:cNvSpPr>
          <p:nvPr/>
        </p:nvSpPr>
        <p:spPr bwMode="auto">
          <a:xfrm flipH="1">
            <a:off x="8316913" y="1"/>
            <a:ext cx="0" cy="8770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19164" y="104511"/>
            <a:ext cx="7075487" cy="652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Titelmasterformat durch Klicken bearbeiten</a:t>
            </a:r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997479"/>
            <a:ext cx="8856662" cy="4439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Textmasterformate durch Klicken bearbeiten</a:t>
            </a:r>
          </a:p>
          <a:p>
            <a:pPr lvl="1"/>
            <a:r>
              <a:rPr lang="de-DE" altLang="en-US"/>
              <a:t>Zweite Ebene</a:t>
            </a:r>
          </a:p>
          <a:p>
            <a:pPr lvl="2"/>
            <a:r>
              <a:rPr lang="de-DE" altLang="en-US"/>
              <a:t>Dritte Ebene</a:t>
            </a:r>
          </a:p>
          <a:p>
            <a:pPr lvl="3"/>
            <a:r>
              <a:rPr lang="de-DE" altLang="en-US"/>
              <a:t>Vierte Ebene</a:t>
            </a:r>
          </a:p>
          <a:p>
            <a:pPr lvl="4"/>
            <a:r>
              <a:rPr lang="de-DE" altLang="en-US"/>
              <a:t>Fünfte Ebene</a:t>
            </a:r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4" y="5498042"/>
            <a:ext cx="1150937" cy="150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r>
              <a:rPr lang="de-DE"/>
              <a:t>01.09.2010</a:t>
            </a:r>
            <a:endParaRPr lang="de-DE" altLang="en-US"/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55876" y="5498042"/>
            <a:ext cx="3960813" cy="150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r>
              <a:rPr lang="de-DE" altLang="en-US"/>
              <a:t>© T. Hempel</a:t>
            </a:r>
          </a:p>
        </p:txBody>
      </p:sp>
      <p:sp>
        <p:nvSpPr>
          <p:cNvPr id="778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2588" y="5498042"/>
            <a:ext cx="2133600" cy="150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8D8DFE16-A546-4E52-916C-EBD2EEB669B0}" type="slidenum">
              <a:rPr lang="de-DE" altLang="en-US" smtClean="0"/>
              <a:pPr/>
              <a:t>‹Nr.›</a:t>
            </a:fld>
            <a:endParaRPr lang="de-DE" altLang="en-US" dirty="0"/>
          </a:p>
        </p:txBody>
      </p:sp>
      <p:pic>
        <p:nvPicPr>
          <p:cNvPr id="77866" name="Picture 42" descr="eule"/>
          <p:cNvPicPr>
            <a:picLocks noChangeAspect="1" noChangeArrowheads="1" noCrop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6573"/>
            <a:ext cx="971550" cy="728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thempel\AppData\Local\Microsoft\Windows\Temporary Internet Files\Content.IE5\BT5U500Z\MC900346475[1].wm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0827" y="97194"/>
            <a:ext cx="755576" cy="596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hf hd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l"/>
        <a:defRPr sz="2600">
          <a:solidFill>
            <a:srgbClr val="006600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400">
          <a:solidFill>
            <a:srgbClr val="006600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000">
          <a:solidFill>
            <a:srgbClr val="006600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rgbClr val="006600"/>
        </a:buClr>
        <a:buSzPct val="75000"/>
        <a:buFont typeface="Wingdings" pitchFamily="2" charset="2"/>
        <a:buChar char="§"/>
        <a:defRPr sz="2000">
          <a:solidFill>
            <a:srgbClr val="006600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rgbClr val="006600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rgbClr val="006600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rgbClr val="006600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rgbClr val="006600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rgbClr val="0066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457234"/>
            <a:ext cx="7200900" cy="2889168"/>
          </a:xfrm>
        </p:spPr>
        <p:txBody>
          <a:bodyPr/>
          <a:lstStyle/>
          <a:p>
            <a:r>
              <a:rPr lang="de-DE" dirty="0"/>
              <a:t>Automaten</a:t>
            </a:r>
            <a:br>
              <a:rPr lang="de-DE" dirty="0"/>
            </a:br>
            <a:br>
              <a:rPr lang="de-DE" dirty="0"/>
            </a:br>
            <a:endParaRPr lang="de-DE" sz="2800" dirty="0"/>
          </a:p>
        </p:txBody>
      </p:sp>
      <p:sp>
        <p:nvSpPr>
          <p:cNvPr id="2" name="Textfeld 1"/>
          <p:cNvSpPr txBox="1"/>
          <p:nvPr/>
        </p:nvSpPr>
        <p:spPr>
          <a:xfrm>
            <a:off x="7596337" y="1177314"/>
            <a:ext cx="74251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200" dirty="0">
                <a:latin typeface="OCR A Extended" pitchFamily="50" charset="0"/>
              </a:rPr>
              <a:t>2</a:t>
            </a:r>
          </a:p>
        </p:txBody>
      </p:sp>
      <p:pic>
        <p:nvPicPr>
          <p:cNvPr id="6" name="Grafik 5" descr="Ein Bild, das Text, Schild, Essen enthält.&#10;&#10;Automatisch generierte Beschreibung">
            <a:extLst>
              <a:ext uri="{FF2B5EF4-FFF2-40B4-BE49-F238E27FC236}">
                <a16:creationId xmlns:a16="http://schemas.microsoft.com/office/drawing/2014/main" id="{45605861-80D8-4D7F-91B9-10DDFCEA61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623279"/>
            <a:ext cx="1828176" cy="271348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Rückfragen</a:t>
            </a:r>
          </a:p>
        </p:txBody>
      </p:sp>
      <p:pic>
        <p:nvPicPr>
          <p:cNvPr id="152581" name="Picture 5" descr="j029323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657614"/>
            <a:ext cx="4176937" cy="2874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en-US" dirty="0"/>
              <a:t>© T. Hempel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2C5E-A7FB-493F-97D0-67D0EA0FF6D1}" type="slidenum">
              <a:rPr lang="de-DE" altLang="en-US" smtClean="0"/>
              <a:pPr/>
              <a:t>10</a:t>
            </a:fld>
            <a:endParaRPr lang="de-DE" altLang="en-US" dirty="0"/>
          </a:p>
        </p:txBody>
      </p:sp>
    </p:spTree>
    <p:extLst>
      <p:ext uri="{BB962C8B-B14F-4D97-AF65-F5344CB8AC3E}">
        <p14:creationId xmlns:p14="http://schemas.microsoft.com/office/powerpoint/2010/main" val="3820508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52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4000" dirty="0"/>
              <a:t>Akzeptor</a:t>
            </a:r>
            <a:endParaRPr lang="de-DE" dirty="0"/>
          </a:p>
        </p:txBody>
      </p:sp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179388" y="937287"/>
            <a:ext cx="8856662" cy="4499901"/>
          </a:xfrm>
        </p:spPr>
        <p:txBody>
          <a:bodyPr/>
          <a:lstStyle/>
          <a:p>
            <a:pPr marL="0" indent="0" algn="just">
              <a:buNone/>
            </a:pPr>
            <a:r>
              <a:rPr lang="de-DE" sz="2000" dirty="0"/>
              <a:t>Auf einem Parkplatz kostet das Parken pauschal 2,00 €. Der Automat akzeptiert nur 0,50 €-, 1 €- und 2 €- Münzen. </a:t>
            </a:r>
          </a:p>
          <a:p>
            <a:pPr marL="0" indent="0" algn="just">
              <a:buNone/>
            </a:pPr>
            <a:r>
              <a:rPr lang="de-DE" sz="2000" dirty="0"/>
              <a:t>Der Parkautomat soll nur </a:t>
            </a:r>
            <a:r>
              <a:rPr lang="de-DE" sz="2000" b="1" dirty="0"/>
              <a:t>prüfen</a:t>
            </a:r>
            <a:r>
              <a:rPr lang="de-DE" sz="2000" dirty="0"/>
              <a:t>, ob die korrekte Summe eingeworfen wurde und entsprechend ein Signal an die Schrankenanlage senden.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en-US"/>
              <a:t>© T. Hempel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0FA7C-3BAD-4B24-8C1C-DEC479FBAC3B}" type="slidenum">
              <a:rPr lang="de-DE" altLang="en-US" smtClean="0"/>
              <a:pPr/>
              <a:t>2</a:t>
            </a:fld>
            <a:r>
              <a:rPr lang="de-DE" altLang="en-US"/>
              <a:t> </a:t>
            </a:r>
            <a:endParaRPr lang="de-DE" altLang="en-US" dirty="0"/>
          </a:p>
        </p:txBody>
      </p:sp>
      <p:sp>
        <p:nvSpPr>
          <p:cNvPr id="20" name="Line 22"/>
          <p:cNvSpPr>
            <a:spLocks noChangeShapeType="1"/>
          </p:cNvSpPr>
          <p:nvPr/>
        </p:nvSpPr>
        <p:spPr bwMode="auto">
          <a:xfrm>
            <a:off x="3059114" y="5427928"/>
            <a:ext cx="3025775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de-DE"/>
          </a:p>
        </p:txBody>
      </p:sp>
      <p:sp>
        <p:nvSpPr>
          <p:cNvPr id="28" name="Line 13"/>
          <p:cNvSpPr>
            <a:spLocks noChangeShapeType="1"/>
          </p:cNvSpPr>
          <p:nvPr/>
        </p:nvSpPr>
        <p:spPr bwMode="auto">
          <a:xfrm>
            <a:off x="8388350" y="2737115"/>
            <a:ext cx="0" cy="2690813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de-DE"/>
          </a:p>
        </p:txBody>
      </p:sp>
      <p:sp>
        <p:nvSpPr>
          <p:cNvPr id="30" name="Line 15"/>
          <p:cNvSpPr>
            <a:spLocks noChangeShapeType="1"/>
          </p:cNvSpPr>
          <p:nvPr/>
        </p:nvSpPr>
        <p:spPr bwMode="auto">
          <a:xfrm>
            <a:off x="5508626" y="5427928"/>
            <a:ext cx="2879725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2292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182788"/>
            <a:ext cx="6782462" cy="21895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/>
              <a:t>Akzeptor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/>
              <a:t>Entwicklung eines abstrakten Modells – Modellaufbau</a:t>
            </a:r>
            <a:r>
              <a:rPr lang="de-DE" dirty="0"/>
              <a:t> </a:t>
            </a:r>
          </a:p>
          <a:p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en-US"/>
              <a:t>© T. Hempel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0FA7C-3BAD-4B24-8C1C-DEC479FBAC3B}" type="slidenum">
              <a:rPr lang="de-DE" altLang="en-US" smtClean="0"/>
              <a:pPr/>
              <a:t>3</a:t>
            </a:fld>
            <a:r>
              <a:rPr lang="de-DE" altLang="en-US"/>
              <a:t> </a:t>
            </a:r>
            <a:endParaRPr lang="de-DE" altLang="en-US" dirty="0"/>
          </a:p>
        </p:txBody>
      </p:sp>
      <p:sp>
        <p:nvSpPr>
          <p:cNvPr id="15" name="Line 18"/>
          <p:cNvSpPr>
            <a:spLocks noChangeShapeType="1"/>
          </p:cNvSpPr>
          <p:nvPr/>
        </p:nvSpPr>
        <p:spPr bwMode="auto">
          <a:xfrm>
            <a:off x="3059114" y="2076979"/>
            <a:ext cx="3025775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de-DE"/>
          </a:p>
        </p:txBody>
      </p:sp>
      <p:sp>
        <p:nvSpPr>
          <p:cNvPr id="20" name="Line 22"/>
          <p:cNvSpPr>
            <a:spLocks noChangeShapeType="1"/>
          </p:cNvSpPr>
          <p:nvPr/>
        </p:nvSpPr>
        <p:spPr bwMode="auto">
          <a:xfrm>
            <a:off x="3059114" y="5427928"/>
            <a:ext cx="3025775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de-DE"/>
          </a:p>
        </p:txBody>
      </p:sp>
      <p:sp>
        <p:nvSpPr>
          <p:cNvPr id="28" name="Line 13"/>
          <p:cNvSpPr>
            <a:spLocks noChangeShapeType="1"/>
          </p:cNvSpPr>
          <p:nvPr/>
        </p:nvSpPr>
        <p:spPr bwMode="auto">
          <a:xfrm>
            <a:off x="8388350" y="2737115"/>
            <a:ext cx="0" cy="2690813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de-DE"/>
          </a:p>
        </p:txBody>
      </p:sp>
      <p:sp>
        <p:nvSpPr>
          <p:cNvPr id="30" name="Line 15"/>
          <p:cNvSpPr>
            <a:spLocks noChangeShapeType="1"/>
          </p:cNvSpPr>
          <p:nvPr/>
        </p:nvSpPr>
        <p:spPr bwMode="auto">
          <a:xfrm>
            <a:off x="5508626" y="5427928"/>
            <a:ext cx="2879725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de-DE"/>
          </a:p>
        </p:txBody>
      </p:sp>
      <p:sp>
        <p:nvSpPr>
          <p:cNvPr id="8" name="Legende mit Linie 1 7"/>
          <p:cNvSpPr/>
          <p:nvPr/>
        </p:nvSpPr>
        <p:spPr bwMode="auto">
          <a:xfrm>
            <a:off x="3059114" y="1477347"/>
            <a:ext cx="5905374" cy="444049"/>
          </a:xfrm>
          <a:prstGeom prst="borderCallout1">
            <a:avLst>
              <a:gd name="adj1" fmla="val 17738"/>
              <a:gd name="adj2" fmla="val 319"/>
              <a:gd name="adj3" fmla="val 168578"/>
              <a:gd name="adj4" fmla="val -14168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de-DE" dirty="0">
                <a:solidFill>
                  <a:srgbClr val="006600"/>
                </a:solidFill>
              </a:rPr>
              <a:t>Eingabeband unendliche Länge mit gleichgroßen Zellen</a:t>
            </a:r>
            <a:br>
              <a:rPr lang="de-DE" dirty="0">
                <a:solidFill>
                  <a:srgbClr val="006600"/>
                </a:solidFill>
              </a:rPr>
            </a:br>
            <a:endParaRPr lang="de-DE" dirty="0">
              <a:solidFill>
                <a:srgbClr val="006600"/>
              </a:solidFill>
            </a:endParaRPr>
          </a:p>
        </p:txBody>
      </p:sp>
      <p:sp>
        <p:nvSpPr>
          <p:cNvPr id="23" name="Legende mit Linie 1 22"/>
          <p:cNvSpPr/>
          <p:nvPr/>
        </p:nvSpPr>
        <p:spPr bwMode="auto">
          <a:xfrm>
            <a:off x="827584" y="2737114"/>
            <a:ext cx="3672408" cy="624441"/>
          </a:xfrm>
          <a:prstGeom prst="borderCallout1">
            <a:avLst>
              <a:gd name="adj1" fmla="val 25877"/>
              <a:gd name="adj2" fmla="val 100386"/>
              <a:gd name="adj3" fmla="val -23145"/>
              <a:gd name="adj4" fmla="val 116650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de-DE" dirty="0">
                <a:solidFill>
                  <a:srgbClr val="006600"/>
                </a:solidFill>
              </a:rPr>
              <a:t>Lesekopf</a:t>
            </a:r>
          </a:p>
          <a:p>
            <a:pPr algn="r"/>
            <a:r>
              <a:rPr lang="de-DE" dirty="0">
                <a:solidFill>
                  <a:srgbClr val="006600"/>
                </a:solidFill>
              </a:rPr>
              <a:t>zellenweise nach rechts bewegbar</a:t>
            </a:r>
          </a:p>
        </p:txBody>
      </p:sp>
      <p:sp>
        <p:nvSpPr>
          <p:cNvPr id="24" name="Legende mit Linie 1 23"/>
          <p:cNvSpPr/>
          <p:nvPr/>
        </p:nvSpPr>
        <p:spPr bwMode="auto">
          <a:xfrm>
            <a:off x="1912979" y="4513684"/>
            <a:ext cx="2665015" cy="594078"/>
          </a:xfrm>
          <a:prstGeom prst="borderCallout1">
            <a:avLst>
              <a:gd name="adj1" fmla="val 1461"/>
              <a:gd name="adj2" fmla="val 58260"/>
              <a:gd name="adj3" fmla="val -146583"/>
              <a:gd name="adj4" fmla="val 85209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de-DE" dirty="0">
                <a:solidFill>
                  <a:srgbClr val="006600"/>
                </a:solidFill>
              </a:rPr>
              <a:t>Zentraleinheit</a:t>
            </a:r>
            <a:br>
              <a:rPr lang="de-DE" dirty="0">
                <a:solidFill>
                  <a:srgbClr val="006600"/>
                </a:solidFill>
              </a:rPr>
            </a:br>
            <a:r>
              <a:rPr lang="de-DE" dirty="0">
                <a:solidFill>
                  <a:srgbClr val="006600"/>
                </a:solidFill>
              </a:rPr>
              <a:t>mit Zustandsspeicher</a:t>
            </a:r>
          </a:p>
        </p:txBody>
      </p:sp>
      <p:sp>
        <p:nvSpPr>
          <p:cNvPr id="25" name="Legende mit Linie 1 24"/>
          <p:cNvSpPr/>
          <p:nvPr/>
        </p:nvSpPr>
        <p:spPr bwMode="auto">
          <a:xfrm>
            <a:off x="6367708" y="4580254"/>
            <a:ext cx="1818403" cy="653509"/>
          </a:xfrm>
          <a:prstGeom prst="borderCallout1">
            <a:avLst>
              <a:gd name="adj1" fmla="val -3965"/>
              <a:gd name="adj2" fmla="val 50130"/>
              <a:gd name="adj3" fmla="val -128949"/>
              <a:gd name="adj4" fmla="val 54071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de-DE" dirty="0">
                <a:solidFill>
                  <a:srgbClr val="006600"/>
                </a:solidFill>
              </a:rPr>
              <a:t>Signallampe </a:t>
            </a:r>
            <a:br>
              <a:rPr lang="de-DE" dirty="0">
                <a:solidFill>
                  <a:srgbClr val="006600"/>
                </a:solidFill>
              </a:rPr>
            </a:br>
            <a:r>
              <a:rPr lang="de-DE" dirty="0">
                <a:solidFill>
                  <a:srgbClr val="006600"/>
                </a:solidFill>
              </a:rPr>
              <a:t>für „akzeptiert“</a:t>
            </a:r>
          </a:p>
        </p:txBody>
      </p:sp>
    </p:spTree>
    <p:extLst>
      <p:ext uri="{BB962C8B-B14F-4D97-AF65-F5344CB8AC3E}">
        <p14:creationId xmlns:p14="http://schemas.microsoft.com/office/powerpoint/2010/main" val="1936464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/>
              <a:t>Akzeptor</a:t>
            </a:r>
            <a:endParaRPr lang="de-DE" dirty="0"/>
          </a:p>
        </p:txBody>
      </p:sp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179388" y="937287"/>
            <a:ext cx="8856662" cy="4499901"/>
          </a:xfrm>
        </p:spPr>
        <p:txBody>
          <a:bodyPr/>
          <a:lstStyle/>
          <a:p>
            <a:pPr marL="0" indent="0" algn="just">
              <a:buNone/>
            </a:pPr>
            <a:r>
              <a:rPr lang="de-DE" b="1" dirty="0"/>
              <a:t>Funktionsweise</a:t>
            </a:r>
          </a:p>
          <a:p>
            <a:r>
              <a:rPr lang="de-DE" dirty="0"/>
              <a:t>Der Automat liest ein Zeichen vom Eingabeband. </a:t>
            </a:r>
          </a:p>
          <a:p>
            <a:r>
              <a:rPr lang="de-DE" dirty="0"/>
              <a:t>In Abhängigkeit vom aktuellen Zustand und dem gelesenen Zeichen wechselt der Automat in einen Folgezustand. Anschließend wird das Band um eine Zelle weiter bewegt. </a:t>
            </a:r>
          </a:p>
          <a:p>
            <a:r>
              <a:rPr lang="de-DE" dirty="0"/>
              <a:t>Der Vorgang beginnt von vorn, solange noch ungelesene Zeichen auf dem Eingabeband sind.</a:t>
            </a:r>
          </a:p>
          <a:p>
            <a:r>
              <a:rPr lang="de-DE" dirty="0"/>
              <a:t>Befindet sich der Automat nach Lesen aller Eingabe-zeichen im Endzustand, so ist die Eingabe akzeptiert.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en-US"/>
              <a:t>© T. Hempel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0FA7C-3BAD-4B24-8C1C-DEC479FBAC3B}" type="slidenum">
              <a:rPr lang="de-DE" altLang="en-US" smtClean="0"/>
              <a:pPr/>
              <a:t>4</a:t>
            </a:fld>
            <a:r>
              <a:rPr lang="de-DE" altLang="en-US"/>
              <a:t> </a:t>
            </a:r>
            <a:endParaRPr lang="de-DE" altLang="en-US" dirty="0"/>
          </a:p>
        </p:txBody>
      </p:sp>
      <p:sp>
        <p:nvSpPr>
          <p:cNvPr id="20" name="Line 22"/>
          <p:cNvSpPr>
            <a:spLocks noChangeShapeType="1"/>
          </p:cNvSpPr>
          <p:nvPr/>
        </p:nvSpPr>
        <p:spPr bwMode="auto">
          <a:xfrm>
            <a:off x="3067418" y="5493173"/>
            <a:ext cx="3025775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de-DE"/>
          </a:p>
        </p:txBody>
      </p:sp>
      <p:sp>
        <p:nvSpPr>
          <p:cNvPr id="28" name="Line 13"/>
          <p:cNvSpPr>
            <a:spLocks noChangeShapeType="1"/>
          </p:cNvSpPr>
          <p:nvPr/>
        </p:nvSpPr>
        <p:spPr bwMode="auto">
          <a:xfrm>
            <a:off x="8396654" y="2802360"/>
            <a:ext cx="0" cy="2690813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de-DE"/>
          </a:p>
        </p:txBody>
      </p:sp>
      <p:sp>
        <p:nvSpPr>
          <p:cNvPr id="30" name="Line 15"/>
          <p:cNvSpPr>
            <a:spLocks noChangeShapeType="1"/>
          </p:cNvSpPr>
          <p:nvPr/>
        </p:nvSpPr>
        <p:spPr bwMode="auto">
          <a:xfrm>
            <a:off x="5516930" y="5493173"/>
            <a:ext cx="2879725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2134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/>
              <a:t>Akzeptor</a:t>
            </a:r>
          </a:p>
        </p:txBody>
      </p:sp>
      <p:sp>
        <p:nvSpPr>
          <p:cNvPr id="8" name="Inhaltsplatzhalt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de-DE" dirty="0"/>
              <a:t>Ein </a:t>
            </a:r>
            <a:r>
              <a:rPr lang="de-DE" b="1" dirty="0"/>
              <a:t>Akzeptor</a:t>
            </a:r>
            <a:r>
              <a:rPr lang="de-DE" dirty="0"/>
              <a:t> A = (X, Z, δ, q</a:t>
            </a:r>
            <a:r>
              <a:rPr lang="de-DE" baseline="-25000" dirty="0"/>
              <a:t>0</a:t>
            </a:r>
            <a:r>
              <a:rPr lang="de-DE" dirty="0"/>
              <a:t>, Z</a:t>
            </a:r>
            <a:r>
              <a:rPr lang="de-DE" baseline="-25000" dirty="0"/>
              <a:t>E</a:t>
            </a:r>
            <a:r>
              <a:rPr lang="de-DE" dirty="0"/>
              <a:t>) ist ein endlicher Automat ohne Ausgabe und wird definiert durch:</a:t>
            </a:r>
          </a:p>
          <a:p>
            <a:pPr marL="446088" lvl="1">
              <a:lnSpc>
                <a:spcPct val="125000"/>
              </a:lnSpc>
            </a:pPr>
            <a:r>
              <a:rPr lang="de-DE" dirty="0"/>
              <a:t>X … das </a:t>
            </a:r>
            <a:r>
              <a:rPr lang="de-DE" b="1" dirty="0"/>
              <a:t>Eingabealphabet</a:t>
            </a:r>
            <a:r>
              <a:rPr lang="de-DE" dirty="0"/>
              <a:t> (nichtleere, endliche Menge) </a:t>
            </a:r>
          </a:p>
          <a:p>
            <a:pPr marL="446088" lvl="1">
              <a:lnSpc>
                <a:spcPct val="125000"/>
              </a:lnSpc>
            </a:pPr>
            <a:r>
              <a:rPr lang="de-DE" dirty="0"/>
              <a:t>Z … die </a:t>
            </a:r>
            <a:r>
              <a:rPr lang="de-DE" b="1" dirty="0"/>
              <a:t>Zustandsmenge</a:t>
            </a:r>
            <a:r>
              <a:rPr lang="de-DE" dirty="0"/>
              <a:t> (nichtleere, endliche Menge)</a:t>
            </a:r>
          </a:p>
          <a:p>
            <a:pPr marL="446088" lvl="1">
              <a:lnSpc>
                <a:spcPct val="125000"/>
              </a:lnSpc>
            </a:pPr>
            <a:r>
              <a:rPr lang="de-DE" dirty="0"/>
              <a:t>δ … die </a:t>
            </a:r>
            <a:r>
              <a:rPr lang="de-DE" b="1" dirty="0"/>
              <a:t>Überführungsfunktion</a:t>
            </a:r>
            <a:r>
              <a:rPr lang="de-DE" dirty="0"/>
              <a:t>, welche </a:t>
            </a:r>
            <a:r>
              <a:rPr lang="de-DE" b="1" dirty="0"/>
              <a:t>jedem</a:t>
            </a:r>
            <a:r>
              <a:rPr lang="de-DE" dirty="0"/>
              <a:t> Paar (Eingabezeichen, Zustand) einen Folgezustand zuordnet</a:t>
            </a:r>
          </a:p>
          <a:p>
            <a:pPr marL="446088" lvl="1">
              <a:lnSpc>
                <a:spcPct val="125000"/>
              </a:lnSpc>
            </a:pPr>
            <a:r>
              <a:rPr lang="de-DE" dirty="0"/>
              <a:t>Z</a:t>
            </a:r>
            <a:r>
              <a:rPr lang="de-DE" baseline="-25000" dirty="0"/>
              <a:t>E</a:t>
            </a:r>
            <a:r>
              <a:rPr lang="de-DE" dirty="0"/>
              <a:t> … die </a:t>
            </a:r>
            <a:r>
              <a:rPr lang="de-DE" b="1" dirty="0"/>
              <a:t>Endzustandsmenge</a:t>
            </a:r>
            <a:endParaRPr lang="de-DE" dirty="0"/>
          </a:p>
          <a:p>
            <a:pPr marL="446088" lvl="1">
              <a:lnSpc>
                <a:spcPct val="125000"/>
              </a:lnSpc>
            </a:pPr>
            <a:r>
              <a:rPr lang="de-DE" dirty="0"/>
              <a:t>q</a:t>
            </a:r>
            <a:r>
              <a:rPr lang="de-DE" baseline="-25000" dirty="0"/>
              <a:t>0</a:t>
            </a:r>
            <a:r>
              <a:rPr lang="de-DE" dirty="0"/>
              <a:t> … der </a:t>
            </a:r>
            <a:r>
              <a:rPr lang="de-DE" b="1" dirty="0"/>
              <a:t>Anfangszustand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en-US"/>
              <a:t>© T. Hempel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0FA7C-3BAD-4B24-8C1C-DEC479FBAC3B}" type="slidenum">
              <a:rPr lang="de-DE" altLang="en-US" smtClean="0"/>
              <a:pPr/>
              <a:t>5</a:t>
            </a:fld>
            <a:r>
              <a:rPr lang="de-DE" altLang="en-US"/>
              <a:t> </a:t>
            </a:r>
            <a:endParaRPr lang="de-DE" altLang="en-US" dirty="0"/>
          </a:p>
        </p:txBody>
      </p:sp>
      <p:sp>
        <p:nvSpPr>
          <p:cNvPr id="15" name="Line 18"/>
          <p:cNvSpPr>
            <a:spLocks noChangeShapeType="1"/>
          </p:cNvSpPr>
          <p:nvPr/>
        </p:nvSpPr>
        <p:spPr bwMode="auto">
          <a:xfrm>
            <a:off x="3059114" y="2076979"/>
            <a:ext cx="3025775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de-DE"/>
          </a:p>
        </p:txBody>
      </p:sp>
      <p:sp>
        <p:nvSpPr>
          <p:cNvPr id="20" name="Line 22"/>
          <p:cNvSpPr>
            <a:spLocks noChangeShapeType="1"/>
          </p:cNvSpPr>
          <p:nvPr/>
        </p:nvSpPr>
        <p:spPr bwMode="auto">
          <a:xfrm>
            <a:off x="3059114" y="5427928"/>
            <a:ext cx="3025775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de-DE"/>
          </a:p>
        </p:txBody>
      </p:sp>
      <p:sp>
        <p:nvSpPr>
          <p:cNvPr id="28" name="Line 13"/>
          <p:cNvSpPr>
            <a:spLocks noChangeShapeType="1"/>
          </p:cNvSpPr>
          <p:nvPr/>
        </p:nvSpPr>
        <p:spPr bwMode="auto">
          <a:xfrm>
            <a:off x="8388350" y="2737115"/>
            <a:ext cx="0" cy="2690813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de-DE"/>
          </a:p>
        </p:txBody>
      </p:sp>
      <p:sp>
        <p:nvSpPr>
          <p:cNvPr id="30" name="Line 15"/>
          <p:cNvSpPr>
            <a:spLocks noChangeShapeType="1"/>
          </p:cNvSpPr>
          <p:nvPr/>
        </p:nvSpPr>
        <p:spPr bwMode="auto">
          <a:xfrm>
            <a:off x="5508626" y="5427928"/>
            <a:ext cx="2879725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2299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/>
              <a:t>Akzeptor</a:t>
            </a:r>
            <a:endParaRPr lang="de-DE" dirty="0"/>
          </a:p>
        </p:txBody>
      </p:sp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179387" y="997479"/>
            <a:ext cx="5905501" cy="4439708"/>
          </a:xfrm>
        </p:spPr>
        <p:txBody>
          <a:bodyPr/>
          <a:lstStyle/>
          <a:p>
            <a:pPr marL="0" indent="0">
              <a:buNone/>
            </a:pPr>
            <a:r>
              <a:rPr lang="de-DE" b="1" dirty="0"/>
              <a:t>Beispiel</a:t>
            </a:r>
          </a:p>
          <a:p>
            <a:pPr marL="0" indent="0">
              <a:buNone/>
            </a:pPr>
            <a:r>
              <a:rPr lang="de-DE" dirty="0"/>
              <a:t>Gegeben ist ein Akzeptor </a:t>
            </a:r>
            <a:br>
              <a:rPr lang="de-DE" dirty="0"/>
            </a:br>
            <a:r>
              <a:rPr lang="de-DE" dirty="0"/>
              <a:t>A = (X, Z, δ, q</a:t>
            </a:r>
            <a:r>
              <a:rPr lang="de-DE" baseline="-25000" dirty="0"/>
              <a:t>0</a:t>
            </a:r>
            <a:r>
              <a:rPr lang="de-DE" dirty="0"/>
              <a:t>, Z</a:t>
            </a:r>
            <a:r>
              <a:rPr lang="de-DE" baseline="-25000" dirty="0"/>
              <a:t>E</a:t>
            </a:r>
            <a:r>
              <a:rPr lang="de-DE" dirty="0"/>
              <a:t>) mit </a:t>
            </a:r>
            <a:br>
              <a:rPr lang="de-DE" dirty="0"/>
            </a:br>
            <a:r>
              <a:rPr lang="de-DE" dirty="0"/>
              <a:t>X = {0, 1}, Z = {q</a:t>
            </a:r>
            <a:r>
              <a:rPr lang="de-DE" baseline="-25000" dirty="0"/>
              <a:t>0</a:t>
            </a:r>
            <a:r>
              <a:rPr lang="de-DE" dirty="0"/>
              <a:t>, q</a:t>
            </a:r>
            <a:r>
              <a:rPr lang="de-DE" baseline="-25000" dirty="0"/>
              <a:t>1</a:t>
            </a:r>
            <a:r>
              <a:rPr lang="de-DE" dirty="0"/>
              <a:t>, … q</a:t>
            </a:r>
            <a:r>
              <a:rPr lang="de-DE" baseline="-25000" dirty="0"/>
              <a:t>6</a:t>
            </a:r>
            <a:r>
              <a:rPr lang="de-DE" dirty="0"/>
              <a:t>}, </a:t>
            </a:r>
            <a:br>
              <a:rPr lang="de-DE" dirty="0"/>
            </a:br>
            <a:r>
              <a:rPr lang="de-DE" dirty="0"/>
              <a:t>Z</a:t>
            </a:r>
            <a:r>
              <a:rPr lang="de-DE" baseline="-25000" dirty="0"/>
              <a:t>E</a:t>
            </a:r>
            <a:r>
              <a:rPr lang="de-DE" dirty="0"/>
              <a:t> = {q</a:t>
            </a:r>
            <a:r>
              <a:rPr lang="de-DE" baseline="-25000" dirty="0"/>
              <a:t>6</a:t>
            </a:r>
            <a:r>
              <a:rPr lang="de-DE" dirty="0"/>
              <a:t>}  und δ als Graph.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Was leistet der Automat?</a:t>
            </a:r>
          </a:p>
          <a:p>
            <a:pPr marL="0" indent="0">
              <a:buNone/>
            </a:pPr>
            <a:r>
              <a:rPr lang="de-DE" dirty="0"/>
              <a:t>Untersuchen Sie dazu die Eingaben 0101, 1100, 01100, 1000, 1001.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en-US"/>
              <a:t>© T. Hempel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0FA7C-3BAD-4B24-8C1C-DEC479FBAC3B}" type="slidenum">
              <a:rPr lang="de-DE" altLang="en-US" smtClean="0"/>
              <a:pPr/>
              <a:t>6</a:t>
            </a:fld>
            <a:r>
              <a:rPr lang="de-DE" altLang="en-US"/>
              <a:t> </a:t>
            </a:r>
            <a:endParaRPr lang="de-DE" altLang="en-US" dirty="0"/>
          </a:p>
        </p:txBody>
      </p:sp>
      <p:sp>
        <p:nvSpPr>
          <p:cNvPr id="15" name="Line 18"/>
          <p:cNvSpPr>
            <a:spLocks noChangeShapeType="1"/>
          </p:cNvSpPr>
          <p:nvPr/>
        </p:nvSpPr>
        <p:spPr bwMode="auto">
          <a:xfrm>
            <a:off x="3059114" y="2076979"/>
            <a:ext cx="3025775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de-DE"/>
          </a:p>
        </p:txBody>
      </p:sp>
      <p:sp>
        <p:nvSpPr>
          <p:cNvPr id="20" name="Line 22"/>
          <p:cNvSpPr>
            <a:spLocks noChangeShapeType="1"/>
          </p:cNvSpPr>
          <p:nvPr/>
        </p:nvSpPr>
        <p:spPr bwMode="auto">
          <a:xfrm>
            <a:off x="3059114" y="5427928"/>
            <a:ext cx="3025775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de-DE"/>
          </a:p>
        </p:txBody>
      </p:sp>
      <p:sp>
        <p:nvSpPr>
          <p:cNvPr id="28" name="Line 13"/>
          <p:cNvSpPr>
            <a:spLocks noChangeShapeType="1"/>
          </p:cNvSpPr>
          <p:nvPr/>
        </p:nvSpPr>
        <p:spPr bwMode="auto">
          <a:xfrm>
            <a:off x="8388350" y="2737115"/>
            <a:ext cx="0" cy="2690813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de-DE"/>
          </a:p>
        </p:txBody>
      </p:sp>
      <p:sp>
        <p:nvSpPr>
          <p:cNvPr id="30" name="Line 15"/>
          <p:cNvSpPr>
            <a:spLocks noChangeShapeType="1"/>
          </p:cNvSpPr>
          <p:nvPr/>
        </p:nvSpPr>
        <p:spPr bwMode="auto">
          <a:xfrm>
            <a:off x="5508626" y="5427928"/>
            <a:ext cx="2879725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de-DE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839276"/>
            <a:ext cx="4524276" cy="4800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297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/>
              <a:t>Sprache L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idx="1"/>
          </p:nvPr>
        </p:nvSpPr>
        <p:spPr>
          <a:xfrm>
            <a:off x="179388" y="997479"/>
            <a:ext cx="8964612" cy="4439708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de-DE" sz="2200" dirty="0"/>
              <a:t>Die </a:t>
            </a:r>
            <a:r>
              <a:rPr lang="de-DE" sz="2200" b="1" dirty="0"/>
              <a:t>Sprache</a:t>
            </a:r>
            <a:r>
              <a:rPr lang="de-DE" sz="2200" dirty="0"/>
              <a:t> eines Automaten L(A) ist die </a:t>
            </a:r>
            <a:r>
              <a:rPr lang="de-DE" sz="2200" b="1" dirty="0"/>
              <a:t>Menge aller </a:t>
            </a:r>
            <a:r>
              <a:rPr lang="de-DE" sz="2200" dirty="0"/>
              <a:t>von ihm </a:t>
            </a:r>
            <a:r>
              <a:rPr lang="de-DE" sz="2200" b="1" dirty="0"/>
              <a:t>akzeptierten Wörter </a:t>
            </a:r>
            <a:r>
              <a:rPr lang="de-DE" sz="2200" dirty="0"/>
              <a:t>über dem Eingabealphabet X.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de-DE" sz="2200" dirty="0"/>
              <a:t>Schreibweisen: </a:t>
            </a:r>
          </a:p>
          <a:p>
            <a:pPr>
              <a:spcBef>
                <a:spcPts val="1200"/>
              </a:spcBef>
            </a:pPr>
            <a:r>
              <a:rPr lang="de-DE" sz="2200" dirty="0"/>
              <a:t>L(A) = {00, 000, 100, 0000, 0100, 1000, 1100, …}</a:t>
            </a:r>
          </a:p>
          <a:p>
            <a:pPr>
              <a:spcBef>
                <a:spcPts val="1200"/>
              </a:spcBef>
            </a:pPr>
            <a:r>
              <a:rPr lang="de-DE" sz="2200" dirty="0"/>
              <a:t>L(A) ist die Menge alle Binärzahlen, deren letzten beiden Bits Null sind. </a:t>
            </a:r>
          </a:p>
          <a:p>
            <a:pPr>
              <a:spcBef>
                <a:spcPts val="1200"/>
              </a:spcBef>
            </a:pPr>
            <a:r>
              <a:rPr lang="de-DE" sz="2200" dirty="0"/>
              <a:t>L(A) ist die Menge aller durch 4 teilbaren Binärzahlen.</a:t>
            </a:r>
          </a:p>
          <a:p>
            <a:pPr>
              <a:spcBef>
                <a:spcPts val="1200"/>
              </a:spcBef>
            </a:pPr>
            <a:r>
              <a:rPr lang="de-DE" sz="2200" dirty="0"/>
              <a:t>L(A) = {w | w ∈ X* und w endet auf 00}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en-US"/>
              <a:t>© T. Hempel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0FA7C-3BAD-4B24-8C1C-DEC479FBAC3B}" type="slidenum">
              <a:rPr lang="de-DE" altLang="en-US" smtClean="0"/>
              <a:pPr/>
              <a:t>7</a:t>
            </a:fld>
            <a:r>
              <a:rPr lang="de-DE" altLang="en-US"/>
              <a:t> </a:t>
            </a:r>
            <a:endParaRPr lang="de-DE" altLang="en-US" dirty="0"/>
          </a:p>
        </p:txBody>
      </p:sp>
      <p:sp>
        <p:nvSpPr>
          <p:cNvPr id="15" name="Line 18"/>
          <p:cNvSpPr>
            <a:spLocks noChangeShapeType="1"/>
          </p:cNvSpPr>
          <p:nvPr/>
        </p:nvSpPr>
        <p:spPr bwMode="auto">
          <a:xfrm>
            <a:off x="3059114" y="2076979"/>
            <a:ext cx="3025775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de-DE"/>
          </a:p>
        </p:txBody>
      </p:sp>
      <p:sp>
        <p:nvSpPr>
          <p:cNvPr id="20" name="Line 22"/>
          <p:cNvSpPr>
            <a:spLocks noChangeShapeType="1"/>
          </p:cNvSpPr>
          <p:nvPr/>
        </p:nvSpPr>
        <p:spPr bwMode="auto">
          <a:xfrm>
            <a:off x="3059114" y="5427928"/>
            <a:ext cx="3025775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de-DE"/>
          </a:p>
        </p:txBody>
      </p:sp>
      <p:sp>
        <p:nvSpPr>
          <p:cNvPr id="28" name="Line 13"/>
          <p:cNvSpPr>
            <a:spLocks noChangeShapeType="1"/>
          </p:cNvSpPr>
          <p:nvPr/>
        </p:nvSpPr>
        <p:spPr bwMode="auto">
          <a:xfrm>
            <a:off x="8388350" y="2737115"/>
            <a:ext cx="0" cy="2690813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de-DE"/>
          </a:p>
        </p:txBody>
      </p:sp>
      <p:sp>
        <p:nvSpPr>
          <p:cNvPr id="30" name="Line 15"/>
          <p:cNvSpPr>
            <a:spLocks noChangeShapeType="1"/>
          </p:cNvSpPr>
          <p:nvPr/>
        </p:nvSpPr>
        <p:spPr bwMode="auto">
          <a:xfrm>
            <a:off x="5508626" y="5427928"/>
            <a:ext cx="2879725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3700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/>
              <a:t>Übungen</a:t>
            </a:r>
          </a:p>
        </p:txBody>
      </p:sp>
      <p:sp>
        <p:nvSpPr>
          <p:cNvPr id="14" name="Inhaltsplatzhalt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e-DE" dirty="0"/>
              <a:t>Geben Sie für folgende Automaten mit X = {a, b} die erkannte Sprache L(A) an.</a:t>
            </a:r>
            <a:r>
              <a:rPr lang="de-DE" b="1" dirty="0"/>
              <a:t> 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en-US"/>
              <a:t>© T. Hempel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0FA7C-3BAD-4B24-8C1C-DEC479FBAC3B}" type="slidenum">
              <a:rPr lang="de-DE" altLang="en-US" smtClean="0"/>
              <a:pPr/>
              <a:t>8</a:t>
            </a:fld>
            <a:r>
              <a:rPr lang="de-DE" altLang="en-US"/>
              <a:t> </a:t>
            </a:r>
            <a:endParaRPr lang="de-DE" altLang="en-US" dirty="0"/>
          </a:p>
        </p:txBody>
      </p:sp>
      <p:sp>
        <p:nvSpPr>
          <p:cNvPr id="15" name="Line 18"/>
          <p:cNvSpPr>
            <a:spLocks noChangeShapeType="1"/>
          </p:cNvSpPr>
          <p:nvPr/>
        </p:nvSpPr>
        <p:spPr bwMode="auto">
          <a:xfrm>
            <a:off x="3059114" y="2076979"/>
            <a:ext cx="3025775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de-DE"/>
          </a:p>
        </p:txBody>
      </p:sp>
      <p:sp>
        <p:nvSpPr>
          <p:cNvPr id="20" name="Line 22"/>
          <p:cNvSpPr>
            <a:spLocks noChangeShapeType="1"/>
          </p:cNvSpPr>
          <p:nvPr/>
        </p:nvSpPr>
        <p:spPr bwMode="auto">
          <a:xfrm>
            <a:off x="3059114" y="5427928"/>
            <a:ext cx="3025775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de-DE"/>
          </a:p>
        </p:txBody>
      </p:sp>
      <p:sp>
        <p:nvSpPr>
          <p:cNvPr id="28" name="Line 13"/>
          <p:cNvSpPr>
            <a:spLocks noChangeShapeType="1"/>
          </p:cNvSpPr>
          <p:nvPr/>
        </p:nvSpPr>
        <p:spPr bwMode="auto">
          <a:xfrm>
            <a:off x="8388351" y="2737115"/>
            <a:ext cx="0" cy="2690813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de-DE"/>
          </a:p>
        </p:txBody>
      </p:sp>
      <p:sp>
        <p:nvSpPr>
          <p:cNvPr id="30" name="Line 15"/>
          <p:cNvSpPr>
            <a:spLocks noChangeShapeType="1"/>
          </p:cNvSpPr>
          <p:nvPr/>
        </p:nvSpPr>
        <p:spPr bwMode="auto">
          <a:xfrm>
            <a:off x="5508626" y="5427928"/>
            <a:ext cx="2879725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de-DE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30" y="1849388"/>
            <a:ext cx="2889082" cy="1303621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016" y="3024384"/>
            <a:ext cx="4257600" cy="2331249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035" y="2055249"/>
            <a:ext cx="2987308" cy="2662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255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/>
              <a:t>Übungen</a:t>
            </a:r>
          </a:p>
        </p:txBody>
      </p:sp>
      <p:sp>
        <p:nvSpPr>
          <p:cNvPr id="14" name="Inhaltsplatzhalt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de-DE" dirty="0"/>
              <a:t>Entwickeln Sie je einen Automaten mit X = {a, b}, der folgende Sprache L(A) erkennt.</a:t>
            </a:r>
            <a:r>
              <a:rPr lang="de-DE" b="1" dirty="0"/>
              <a:t> </a:t>
            </a:r>
            <a:endParaRPr lang="de-DE" dirty="0"/>
          </a:p>
          <a:p>
            <a:pPr lvl="1"/>
            <a:r>
              <a:rPr lang="de-DE" dirty="0"/>
              <a:t>L(A) = {</a:t>
            </a:r>
            <a:r>
              <a:rPr lang="de-DE" dirty="0" err="1"/>
              <a:t>abba</a:t>
            </a:r>
            <a:r>
              <a:rPr lang="de-DE" dirty="0"/>
              <a:t>}</a:t>
            </a:r>
          </a:p>
          <a:p>
            <a:pPr lvl="1"/>
            <a:r>
              <a:rPr lang="de-DE" dirty="0"/>
              <a:t>L(A) = {a</a:t>
            </a:r>
            <a:r>
              <a:rPr lang="de-DE" baseline="30000" dirty="0"/>
              <a:t>n</a:t>
            </a:r>
            <a:r>
              <a:rPr lang="de-DE" dirty="0"/>
              <a:t> | n </a:t>
            </a:r>
            <a:r>
              <a:rPr lang="de-DE" dirty="0">
                <a:sym typeface="Symbol"/>
              </a:rPr>
              <a:t> </a:t>
            </a:r>
            <a:r>
              <a:rPr lang="de-DE" b="1" dirty="0"/>
              <a:t>N</a:t>
            </a:r>
            <a:r>
              <a:rPr lang="de-DE" dirty="0"/>
              <a:t>, n </a:t>
            </a:r>
            <a:r>
              <a:rPr lang="de-DE" dirty="0">
                <a:cs typeface="Arial"/>
                <a:sym typeface="Symbol"/>
              </a:rPr>
              <a:t>≥ </a:t>
            </a:r>
            <a:r>
              <a:rPr lang="de-DE" dirty="0"/>
              <a:t>0} = {ε, a, </a:t>
            </a:r>
            <a:r>
              <a:rPr lang="de-DE" dirty="0" err="1"/>
              <a:t>aa</a:t>
            </a:r>
            <a:r>
              <a:rPr lang="de-DE" dirty="0"/>
              <a:t>, </a:t>
            </a:r>
            <a:r>
              <a:rPr lang="de-DE" dirty="0" err="1"/>
              <a:t>aaa</a:t>
            </a:r>
            <a:r>
              <a:rPr lang="de-DE" dirty="0"/>
              <a:t>, </a:t>
            </a:r>
            <a:r>
              <a:rPr lang="de-DE" dirty="0" err="1"/>
              <a:t>aaaa</a:t>
            </a:r>
            <a:r>
              <a:rPr lang="de-DE" dirty="0"/>
              <a:t>, …}</a:t>
            </a:r>
          </a:p>
          <a:p>
            <a:pPr lvl="1"/>
            <a:r>
              <a:rPr lang="de-DE" dirty="0"/>
              <a:t>L(A) = {</a:t>
            </a:r>
            <a:r>
              <a:rPr lang="de-DE" dirty="0" err="1"/>
              <a:t>a</a:t>
            </a:r>
            <a:r>
              <a:rPr lang="de-DE" baseline="30000" dirty="0" err="1"/>
              <a:t>n</a:t>
            </a:r>
            <a:r>
              <a:rPr lang="de-DE" dirty="0" err="1"/>
              <a:t>b</a:t>
            </a:r>
            <a:r>
              <a:rPr lang="de-DE" dirty="0"/>
              <a:t> | n </a:t>
            </a:r>
            <a:r>
              <a:rPr lang="de-DE" dirty="0">
                <a:sym typeface="Symbol"/>
              </a:rPr>
              <a:t> </a:t>
            </a:r>
            <a:r>
              <a:rPr lang="de-DE" b="1" dirty="0"/>
              <a:t>N</a:t>
            </a:r>
            <a:r>
              <a:rPr lang="de-DE" dirty="0"/>
              <a:t>, n </a:t>
            </a:r>
            <a:r>
              <a:rPr lang="de-DE" dirty="0">
                <a:cs typeface="Arial"/>
                <a:sym typeface="Symbol"/>
              </a:rPr>
              <a:t>&gt; </a:t>
            </a:r>
            <a:r>
              <a:rPr lang="de-DE" dirty="0"/>
              <a:t>0} = {ab, </a:t>
            </a:r>
            <a:r>
              <a:rPr lang="de-DE" dirty="0" err="1"/>
              <a:t>aab</a:t>
            </a:r>
            <a:r>
              <a:rPr lang="de-DE" dirty="0"/>
              <a:t>, </a:t>
            </a:r>
            <a:r>
              <a:rPr lang="de-DE" dirty="0" err="1"/>
              <a:t>aaab</a:t>
            </a:r>
            <a:r>
              <a:rPr lang="de-DE" dirty="0"/>
              <a:t>, </a:t>
            </a:r>
            <a:r>
              <a:rPr lang="de-DE" dirty="0" err="1"/>
              <a:t>aaaab</a:t>
            </a:r>
            <a:r>
              <a:rPr lang="de-DE" dirty="0"/>
              <a:t>, …}</a:t>
            </a:r>
          </a:p>
          <a:p>
            <a:pPr marL="344487" lvl="1" indent="0">
              <a:buNone/>
            </a:pPr>
            <a:r>
              <a:rPr lang="de-DE" dirty="0"/>
              <a:t>Hinweis: ε ist das leere Wort.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en-US"/>
              <a:t>© T. Hempel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0FA7C-3BAD-4B24-8C1C-DEC479FBAC3B}" type="slidenum">
              <a:rPr lang="de-DE" altLang="en-US" smtClean="0"/>
              <a:pPr/>
              <a:t>9</a:t>
            </a:fld>
            <a:r>
              <a:rPr lang="de-DE" altLang="en-US"/>
              <a:t> </a:t>
            </a:r>
            <a:endParaRPr lang="de-DE" altLang="en-US" dirty="0"/>
          </a:p>
        </p:txBody>
      </p:sp>
      <p:sp>
        <p:nvSpPr>
          <p:cNvPr id="15" name="Line 18"/>
          <p:cNvSpPr>
            <a:spLocks noChangeShapeType="1"/>
          </p:cNvSpPr>
          <p:nvPr/>
        </p:nvSpPr>
        <p:spPr bwMode="auto">
          <a:xfrm>
            <a:off x="3059114" y="2076979"/>
            <a:ext cx="3025775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de-DE"/>
          </a:p>
        </p:txBody>
      </p:sp>
      <p:sp>
        <p:nvSpPr>
          <p:cNvPr id="20" name="Line 22"/>
          <p:cNvSpPr>
            <a:spLocks noChangeShapeType="1"/>
          </p:cNvSpPr>
          <p:nvPr/>
        </p:nvSpPr>
        <p:spPr bwMode="auto">
          <a:xfrm>
            <a:off x="3059114" y="5427928"/>
            <a:ext cx="3025775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de-DE"/>
          </a:p>
        </p:txBody>
      </p:sp>
      <p:sp>
        <p:nvSpPr>
          <p:cNvPr id="30" name="Line 15"/>
          <p:cNvSpPr>
            <a:spLocks noChangeShapeType="1"/>
          </p:cNvSpPr>
          <p:nvPr/>
        </p:nvSpPr>
        <p:spPr bwMode="auto">
          <a:xfrm>
            <a:off x="5508626" y="5427928"/>
            <a:ext cx="2879725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9171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>
</file>

<file path=ppt/theme/theme1.xml><?xml version="1.0" encoding="utf-8"?>
<a:theme xmlns:a="http://schemas.openxmlformats.org/drawingml/2006/main" name="Netzwerk">
  <a:themeElements>
    <a:clrScheme name="Netzwerk 14">
      <a:dk1>
        <a:srgbClr val="808080"/>
      </a:dk1>
      <a:lt1>
        <a:srgbClr val="FFFFCC"/>
      </a:lt1>
      <a:dk2>
        <a:srgbClr val="29527B"/>
      </a:dk2>
      <a:lt2>
        <a:srgbClr val="FFFFFF"/>
      </a:lt2>
      <a:accent1>
        <a:srgbClr val="CCCC00"/>
      </a:accent1>
      <a:accent2>
        <a:srgbClr val="669999"/>
      </a:accent2>
      <a:accent3>
        <a:srgbClr val="ACB3BF"/>
      </a:accent3>
      <a:accent4>
        <a:srgbClr val="DADAAE"/>
      </a:accent4>
      <a:accent5>
        <a:srgbClr val="E2E2AA"/>
      </a:accent5>
      <a:accent6>
        <a:srgbClr val="5C8A8A"/>
      </a:accent6>
      <a:hlink>
        <a:srgbClr val="003300"/>
      </a:hlink>
      <a:folHlink>
        <a:srgbClr val="006600"/>
      </a:folHlink>
    </a:clrScheme>
    <a:fontScheme name="Netzwe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etzwe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zwe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zwe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zwe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zwe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zwe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zwe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zwe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zwe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zwe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zwerk 11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FF6600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zwerk 12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FF9933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zwerk 13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003300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zwerk 14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003300"/>
        </a:hlink>
        <a:folHlink>
          <a:srgbClr val="00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0</TotalTime>
  <Words>592</Words>
  <Application>Microsoft Office PowerPoint</Application>
  <PresentationFormat>Bildschirmpräsentation (16:10)</PresentationFormat>
  <Paragraphs>73</Paragraphs>
  <Slides>10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6" baseType="lpstr">
      <vt:lpstr>Arial</vt:lpstr>
      <vt:lpstr>OCR A Extended</vt:lpstr>
      <vt:lpstr>Symbol</vt:lpstr>
      <vt:lpstr>Times New Roman</vt:lpstr>
      <vt:lpstr>Wingdings</vt:lpstr>
      <vt:lpstr>Netzwerk</vt:lpstr>
      <vt:lpstr>Automaten  </vt:lpstr>
      <vt:lpstr>Akzeptor</vt:lpstr>
      <vt:lpstr>Akzeptor</vt:lpstr>
      <vt:lpstr>Akzeptor</vt:lpstr>
      <vt:lpstr>Akzeptor</vt:lpstr>
      <vt:lpstr>Akzeptor</vt:lpstr>
      <vt:lpstr>Sprache L</vt:lpstr>
      <vt:lpstr>Übungen</vt:lpstr>
      <vt:lpstr>Übungen</vt:lpstr>
      <vt:lpstr>Rückfragen</vt:lpstr>
    </vt:vector>
  </TitlesOfParts>
  <Company>Tino Hempel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03 Künstliche Sprachen</dc:title>
  <dc:subject>Word für Zentralaufgaben</dc:subject>
  <dc:creator>Tino Hempel</dc:creator>
  <cp:lastModifiedBy>Tino Hempel</cp:lastModifiedBy>
  <cp:revision>293</cp:revision>
  <cp:lastPrinted>1601-01-01T00:00:00Z</cp:lastPrinted>
  <dcterms:created xsi:type="dcterms:W3CDTF">2002-12-22T11:09:17Z</dcterms:created>
  <dcterms:modified xsi:type="dcterms:W3CDTF">2024-12-07T10:42:20Z</dcterms:modified>
</cp:coreProperties>
</file>