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59"/>
  </p:notesMasterIdLst>
  <p:handoutMasterIdLst>
    <p:handoutMasterId r:id="rId60"/>
  </p:handoutMasterIdLst>
  <p:sldIdLst>
    <p:sldId id="257" r:id="rId2"/>
    <p:sldId id="692" r:id="rId3"/>
    <p:sldId id="837" r:id="rId4"/>
    <p:sldId id="591" r:id="rId5"/>
    <p:sldId id="592" r:id="rId6"/>
    <p:sldId id="593" r:id="rId7"/>
    <p:sldId id="599" r:id="rId8"/>
    <p:sldId id="693" r:id="rId9"/>
    <p:sldId id="841" r:id="rId10"/>
    <p:sldId id="842" r:id="rId11"/>
    <p:sldId id="863" r:id="rId12"/>
    <p:sldId id="843" r:id="rId13"/>
    <p:sldId id="662" r:id="rId14"/>
    <p:sldId id="601" r:id="rId15"/>
    <p:sldId id="859" r:id="rId16"/>
    <p:sldId id="650" r:id="rId17"/>
    <p:sldId id="657" r:id="rId18"/>
    <p:sldId id="603" r:id="rId19"/>
    <p:sldId id="658" r:id="rId20"/>
    <p:sldId id="649" r:id="rId21"/>
    <p:sldId id="871" r:id="rId22"/>
    <p:sldId id="872" r:id="rId23"/>
    <p:sldId id="873" r:id="rId24"/>
    <p:sldId id="874" r:id="rId25"/>
    <p:sldId id="875" r:id="rId26"/>
    <p:sldId id="876" r:id="rId27"/>
    <p:sldId id="877" r:id="rId28"/>
    <p:sldId id="878" r:id="rId29"/>
    <p:sldId id="879" r:id="rId30"/>
    <p:sldId id="880" r:id="rId31"/>
    <p:sldId id="286" r:id="rId32"/>
    <p:sldId id="865" r:id="rId33"/>
    <p:sldId id="868" r:id="rId34"/>
    <p:sldId id="869" r:id="rId35"/>
    <p:sldId id="870" r:id="rId36"/>
    <p:sldId id="864" r:id="rId37"/>
    <p:sldId id="651" r:id="rId38"/>
    <p:sldId id="652" r:id="rId39"/>
    <p:sldId id="653" r:id="rId40"/>
    <p:sldId id="654" r:id="rId41"/>
    <p:sldId id="888" r:id="rId42"/>
    <p:sldId id="887" r:id="rId43"/>
    <p:sldId id="889" r:id="rId44"/>
    <p:sldId id="890" r:id="rId45"/>
    <p:sldId id="891" r:id="rId46"/>
    <p:sldId id="896" r:id="rId47"/>
    <p:sldId id="866" r:id="rId48"/>
    <p:sldId id="867" r:id="rId49"/>
    <p:sldId id="897" r:id="rId50"/>
    <p:sldId id="895" r:id="rId51"/>
    <p:sldId id="898" r:id="rId52"/>
    <p:sldId id="899" r:id="rId53"/>
    <p:sldId id="894" r:id="rId54"/>
    <p:sldId id="893" r:id="rId55"/>
    <p:sldId id="612" r:id="rId56"/>
    <p:sldId id="853" r:id="rId57"/>
    <p:sldId id="610" r:id="rId58"/>
  </p:sldIdLst>
  <p:sldSz cx="10160000" cy="5715000"/>
  <p:notesSz cx="7104063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5" userDrawn="1">
          <p15:clr>
            <a:srgbClr val="A4A3A4"/>
          </p15:clr>
        </p15:guide>
        <p15:guide id="2" orient="horz" pos="711" userDrawn="1">
          <p15:clr>
            <a:srgbClr val="A4A3A4"/>
          </p15:clr>
        </p15:guide>
        <p15:guide id="3" pos="3200" userDrawn="1">
          <p15:clr>
            <a:srgbClr val="A4A3A4"/>
          </p15:clr>
        </p15:guide>
        <p15:guide id="4" pos="5468" userDrawn="1">
          <p15:clr>
            <a:srgbClr val="A4A3A4"/>
          </p15:clr>
        </p15:guide>
        <p15:guide id="5" pos="328" userDrawn="1">
          <p15:clr>
            <a:srgbClr val="A4A3A4"/>
          </p15:clr>
        </p15:guide>
        <p15:guide id="6" pos="2898" userDrawn="1">
          <p15:clr>
            <a:srgbClr val="A4A3A4"/>
          </p15:clr>
        </p15:guide>
        <p15:guide id="7" pos="35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CC"/>
    <a:srgbClr val="A6A67C"/>
    <a:srgbClr val="C00000"/>
    <a:srgbClr val="006600"/>
    <a:srgbClr val="000000"/>
    <a:srgbClr val="ECF4BD"/>
    <a:srgbClr val="669900"/>
    <a:srgbClr val="FFCC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93564" autoAdjust="0"/>
  </p:normalViewPr>
  <p:slideViewPr>
    <p:cSldViewPr snapToObjects="1">
      <p:cViewPr varScale="1">
        <p:scale>
          <a:sx n="133" d="100"/>
          <a:sy n="133" d="100"/>
        </p:scale>
        <p:origin x="132" y="564"/>
      </p:cViewPr>
      <p:guideLst>
        <p:guide orient="horz" pos="1845"/>
        <p:guide orient="horz" pos="711"/>
        <p:guide pos="3200"/>
        <p:guide pos="5468"/>
        <p:guide pos="328"/>
        <p:guide pos="2898"/>
        <p:guide pos="35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84"/>
    </p:cViewPr>
  </p:sorterViewPr>
  <p:notesViewPr>
    <p:cSldViewPr snapToObjects="1">
      <p:cViewPr varScale="1">
        <p:scale>
          <a:sx n="83" d="100"/>
          <a:sy n="83" d="100"/>
        </p:scale>
        <p:origin x="-3156" y="-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1730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4" y="2"/>
            <a:ext cx="3078427" cy="511730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629FD2BA-62D3-46A4-BCF7-04982C41AFAF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721109"/>
            <a:ext cx="3078427" cy="51173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4" y="9721109"/>
            <a:ext cx="3078427" cy="51173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BF78373-74E0-4E28-9300-CD2672DD6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188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78427" cy="5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638" y="2"/>
            <a:ext cx="3078427" cy="5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4663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10" y="4861443"/>
            <a:ext cx="5209646" cy="46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2884"/>
            <a:ext cx="3078427" cy="5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638" y="9722884"/>
            <a:ext cx="3078427" cy="5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D8E72E2D-C5BD-48FD-BACE-AB83DEC243D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4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203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152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073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126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End-zu-End-Kommunikation???</a:t>
            </a:r>
          </a:p>
          <a:p>
            <a:endParaRPr lang="de-DE" dirty="0"/>
          </a:p>
          <a:p>
            <a:r>
              <a:rPr lang="de-DE" dirty="0"/>
              <a:t>Also: was fordern wir von sicherer Kommunikation?</a:t>
            </a:r>
          </a:p>
          <a:p>
            <a:endParaRPr lang="de-DE" dirty="0"/>
          </a:p>
          <a:p>
            <a:r>
              <a:rPr lang="de-DE" dirty="0" err="1"/>
              <a:t>Alternariver</a:t>
            </a:r>
            <a:r>
              <a:rPr lang="de-DE" dirty="0"/>
              <a:t> Zugang: Was ist End-zu-End-</a:t>
            </a:r>
            <a:r>
              <a:rPr lang="de-DE" dirty="0" err="1"/>
              <a:t>Verschlüpssleung</a:t>
            </a:r>
            <a:r>
              <a:rPr lang="de-DE"/>
              <a:t>,</a:t>
            </a:r>
            <a:r>
              <a:rPr lang="de-DE" baseline="0"/>
              <a:t> Videofilm?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11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611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</a:t>
            </a:r>
          </a:p>
          <a:p>
            <a:endParaRPr lang="de-DE" baseline="0" dirty="0"/>
          </a:p>
          <a:p>
            <a:r>
              <a:rPr lang="de-DE" baseline="0" dirty="0"/>
              <a:t>Sonderhinweis zur Funktionsweise der Scheibe!</a:t>
            </a:r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</a:t>
            </a:r>
          </a:p>
          <a:p>
            <a:endParaRPr lang="de-DE" baseline="0" dirty="0"/>
          </a:p>
          <a:p>
            <a:r>
              <a:rPr lang="de-DE" baseline="0" dirty="0" err="1"/>
              <a:t>Ver</a:t>
            </a:r>
            <a:r>
              <a:rPr lang="de-DE" baseline="0" dirty="0"/>
              <a:t>- und Entschlüsseln geht nicht mehr mit dem gleichen Schlüssel!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</a:t>
            </a:r>
          </a:p>
          <a:p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</a:t>
            </a:r>
          </a:p>
          <a:p>
            <a:endParaRPr lang="de-DE" baseline="0" dirty="0"/>
          </a:p>
          <a:p>
            <a:r>
              <a:rPr lang="de-DE" baseline="0" dirty="0" err="1"/>
              <a:t>Ver</a:t>
            </a:r>
            <a:r>
              <a:rPr lang="de-DE" baseline="0" dirty="0"/>
              <a:t>- und Entschlüsseln geht nicht mehr mit dem gleichen Schlüssel!</a:t>
            </a:r>
          </a:p>
          <a:p>
            <a:r>
              <a:rPr lang="de-DE" baseline="0" dirty="0">
                <a:sym typeface="Wingdings" panose="05000000000000000000" pitchFamily="2" charset="2"/>
              </a:rPr>
              <a:t> </a:t>
            </a:r>
            <a:r>
              <a:rPr lang="de-DE" baseline="0" dirty="0" err="1">
                <a:sym typeface="Wingdings" panose="05000000000000000000" pitchFamily="2" charset="2"/>
              </a:rPr>
              <a:t>Asymetrische</a:t>
            </a:r>
            <a:r>
              <a:rPr lang="de-DE" baseline="0" dirty="0">
                <a:sym typeface="Wingdings" panose="05000000000000000000" pitchFamily="2" charset="2"/>
              </a:rPr>
              <a:t> Verschlüsselung!</a:t>
            </a: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End-zu-End-Kommunikation???</a:t>
            </a:r>
          </a:p>
          <a:p>
            <a:endParaRPr lang="de-DE" dirty="0"/>
          </a:p>
          <a:p>
            <a:r>
              <a:rPr lang="de-DE" dirty="0"/>
              <a:t>Also: was fordern wir von sicherer Kommunikation?</a:t>
            </a:r>
          </a:p>
          <a:p>
            <a:endParaRPr lang="de-DE" dirty="0"/>
          </a:p>
          <a:p>
            <a:r>
              <a:rPr lang="de-DE" dirty="0" err="1"/>
              <a:t>Alternariver</a:t>
            </a:r>
            <a:r>
              <a:rPr lang="de-DE" dirty="0"/>
              <a:t> Zugang: Was ist End-zu-End-</a:t>
            </a:r>
            <a:r>
              <a:rPr lang="de-DE" dirty="0" err="1"/>
              <a:t>Verschlüpssleung</a:t>
            </a:r>
            <a:r>
              <a:rPr lang="de-DE" dirty="0"/>
              <a:t>,</a:t>
            </a:r>
            <a:r>
              <a:rPr lang="de-DE" baseline="0" dirty="0"/>
              <a:t> Videofilm?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841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574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102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444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725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596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1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870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0078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077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Nur Berechtigte erhalten Zugang zu einer Information: </a:t>
            </a:r>
            <a:r>
              <a:rPr lang="de-DE" sz="1200" dirty="0"/>
              <a:t>Wurde die Nachricht abgefangen und von einer unbekannten Person gelesen?</a:t>
            </a:r>
            <a:endParaRPr lang="de-DE" sz="14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997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 gemeinsam</a:t>
            </a:r>
            <a:r>
              <a:rPr lang="de-DE" baseline="0" dirty="0"/>
              <a:t> im Arbeitsblatt mit </a:t>
            </a:r>
            <a:r>
              <a:rPr lang="de-DE" baseline="0" dirty="0" err="1"/>
              <a:t>Asym</a:t>
            </a:r>
            <a:r>
              <a:rPr lang="de-DE" baseline="0" dirty="0"/>
              <a:t>-Scheibe: Rollenspiel!</a:t>
            </a:r>
          </a:p>
          <a:p>
            <a:endParaRPr lang="de-DE" baseline="0" dirty="0"/>
          </a:p>
          <a:p>
            <a:r>
              <a:rPr lang="de-DE" baseline="0" dirty="0"/>
              <a:t>Also: Senden einer verschlüsselten Nachricht immer mit dem öffentlichen Schlüssel des Empfängers!</a:t>
            </a:r>
          </a:p>
          <a:p>
            <a:r>
              <a:rPr lang="de-DE" baseline="0" dirty="0"/>
              <a:t>Prinzip der digitalen Signatur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023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268CDE-82EE-468C-9CAE-B3B16A3349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A19B158-EF08-4F2B-975C-8176A1772CB1}" type="slidenum">
              <a:t>31</a:t>
            </a:fld>
            <a:endParaRPr lang="en-CA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6BF9F1-33AE-4266-A84B-19AA24E84C4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2D4C052-0A14-41F7-A566-93AF05D160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014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05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23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5442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Angreifer?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Einbruch in das System!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Manipulationsschutz für Nachrichten: </a:t>
            </a:r>
            <a:r>
              <a:rPr lang="de-DE" sz="1200" dirty="0"/>
              <a:t>Hat jemand die Nachricht manipuliert (ggf. PIN/TAN geändert)?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428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Einbruch!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Einbruch!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006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Einbruch!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4854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Einbruch!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9065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Einbruch!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6706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Einbruch!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0056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Einbruch!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928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de-DE" altLang="de-DE" sz="1200" dirty="0">
                <a:solidFill>
                  <a:srgbClr val="006600"/>
                </a:solidFill>
                <a:cs typeface="Times New Roman" pitchFamily="18" charset="0"/>
              </a:rPr>
              <a:t>Lösung</a:t>
            </a: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Lösung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Lösung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08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Sicherstellung der Urheberschaft einer Nachricht: </a:t>
            </a:r>
            <a:r>
              <a:rPr lang="de-DE" sz="1200" dirty="0"/>
              <a:t>Stammt die Nachricht wirklich von der Bank, oder erlaubt sich hier jemand einen Scherz?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4289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Lösung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0916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Lösung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7133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Lösung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2162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Lösung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8737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Lösung</a:t>
            </a:r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3314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de-DE" altLang="de-DE" sz="1200" dirty="0">
                <a:solidFill>
                  <a:srgbClr val="006600"/>
                </a:solidFill>
                <a:cs typeface="Times New Roman" pitchFamily="18" charset="0"/>
              </a:rPr>
              <a:t>in echt</a:t>
            </a: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1230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de-DE" altLang="de-DE" sz="1200" dirty="0">
                <a:solidFill>
                  <a:srgbClr val="006600"/>
                </a:solidFill>
                <a:cs typeface="Times New Roman" pitchFamily="18" charset="0"/>
              </a:rPr>
              <a:t>bislang einseitige,</a:t>
            </a:r>
            <a:r>
              <a:rPr lang="de-DE" altLang="de-DE" sz="1200" baseline="0" dirty="0">
                <a:solidFill>
                  <a:srgbClr val="006600"/>
                </a:solidFill>
                <a:cs typeface="Times New Roman" pitchFamily="18" charset="0"/>
              </a:rPr>
              <a:t> verschlüsselte und signierte </a:t>
            </a:r>
            <a:r>
              <a:rPr lang="de-DE" altLang="de-DE" sz="1200" dirty="0">
                <a:solidFill>
                  <a:srgbClr val="006600"/>
                </a:solidFill>
                <a:cs typeface="Times New Roman" pitchFamily="18" charset="0"/>
              </a:rPr>
              <a:t>Kommunikation</a:t>
            </a:r>
          </a:p>
          <a:p>
            <a:pPr algn="just" eaLnBrk="1" hangingPunct="1"/>
            <a:r>
              <a:rPr lang="de-DE" sz="1200" baseline="0" dirty="0">
                <a:solidFill>
                  <a:srgbClr val="006600"/>
                </a:solidFill>
                <a:cs typeface="Times New Roman" pitchFamily="18" charset="0"/>
              </a:rPr>
              <a:t>Ausblick auf E-Mail und zweiseitige, verschlüsselte und signierte Kommunikation für E-Mail</a:t>
            </a: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Urheber einer Nachricht darf Urheberschaft nicht abstreiten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können: </a:t>
            </a:r>
            <a:r>
              <a:rPr lang="de-DE" sz="1200" dirty="0"/>
              <a:t>Die Bank behauptet, die Nachricht so nicht verschickt zu haben. Stimmt das?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42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>
                <a:solidFill>
                  <a:srgbClr val="006600"/>
                </a:solidFill>
                <a:cs typeface="Times New Roman" pitchFamily="18" charset="0"/>
              </a:rPr>
              <a:t>Ein Klartext wird mit Hilfe eines geheimen Schlüssels in einen Geheimtext umgewandelt. Der Empfänger muss zum Entschlüsseln mit dem gleichen geheimen Schlüssel arbeiten!</a:t>
            </a:r>
            <a:r>
              <a:rPr lang="en-US" altLang="de-DE" sz="1200" dirty="0">
                <a:solidFill>
                  <a:srgbClr val="006600"/>
                </a:solidFill>
              </a:rPr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04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4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2D-C5BD-48FD-BACE-AB83DEC243D4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14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2"/>
          <p:cNvSpPr>
            <a:spLocks noChangeShapeType="1"/>
          </p:cNvSpPr>
          <p:nvPr/>
        </p:nvSpPr>
        <p:spPr bwMode="auto">
          <a:xfrm>
            <a:off x="8128000" y="889000"/>
            <a:ext cx="0" cy="3746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FFFFCC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1015" y="388938"/>
            <a:ext cx="7535333" cy="1778000"/>
          </a:xfrm>
        </p:spPr>
        <p:txBody>
          <a:bodyPr/>
          <a:lstStyle>
            <a:lvl1pPr algn="r">
              <a:defRPr sz="48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altLang="en-US" noProof="0" dirty="0"/>
              <a:t>Titelmasterformat durch Klicken bearbeiten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43681" y="2541323"/>
            <a:ext cx="6942667" cy="19685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altLang="en-US" noProof="0" dirty="0"/>
              <a:t>Formatvorlage des Untertitelmasters durch Klicken bearbeiten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508000" y="5207000"/>
            <a:ext cx="2370667" cy="381000"/>
          </a:xfr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 dirty="0">
              <a:solidFill>
                <a:srgbClr val="FFFFCC"/>
              </a:solidFill>
            </a:endParaRP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471334" y="5207000"/>
            <a:ext cx="3217333" cy="3810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  <a:endParaRPr lang="de-DE" altLang="en-US" dirty="0">
              <a:solidFill>
                <a:srgbClr val="FFFFCC"/>
              </a:solidFill>
            </a:endParaRP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81333" y="5207000"/>
            <a:ext cx="2370667" cy="381000"/>
          </a:xfrm>
        </p:spPr>
        <p:txBody>
          <a:bodyPr/>
          <a:lstStyle>
            <a:lvl1pPr>
              <a:defRPr/>
            </a:lvl1pPr>
          </a:lstStyle>
          <a:p>
            <a:fld id="{B5AE453E-C623-430D-9F9A-3D5786CC8150}" type="slidenum">
              <a:rPr lang="de-DE" altLang="en-US">
                <a:solidFill>
                  <a:srgbClr val="FFFFCC"/>
                </a:solidFill>
              </a:rPr>
              <a:pPr/>
              <a:t>‹Nr.›</a:t>
            </a:fld>
            <a:endParaRPr lang="de-DE" altLang="en-US">
              <a:solidFill>
                <a:srgbClr val="FFFFCC"/>
              </a:solidFill>
            </a:endParaRPr>
          </a:p>
        </p:txBody>
      </p:sp>
      <p:grpSp>
        <p:nvGrpSpPr>
          <p:cNvPr id="78856" name="Group 8"/>
          <p:cNvGrpSpPr>
            <a:grpSpLocks/>
          </p:cNvGrpSpPr>
          <p:nvPr/>
        </p:nvGrpSpPr>
        <p:grpSpPr bwMode="auto">
          <a:xfrm>
            <a:off x="8325559" y="2493698"/>
            <a:ext cx="1218938" cy="1824302"/>
            <a:chOff x="4704" y="1885"/>
            <a:chExt cx="843" cy="1379"/>
          </a:xfrm>
        </p:grpSpPr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58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59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1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2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3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4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8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69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1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2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3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5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6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7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8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79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81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82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83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84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FFCC"/>
                </a:solidFill>
              </a:endParaRPr>
            </a:p>
          </p:txBody>
        </p:sp>
      </p:grpSp>
      <p:sp>
        <p:nvSpPr>
          <p:cNvPr id="78888" name="Line 40"/>
          <p:cNvSpPr>
            <a:spLocks noChangeShapeType="1"/>
          </p:cNvSpPr>
          <p:nvPr/>
        </p:nvSpPr>
        <p:spPr bwMode="auto">
          <a:xfrm>
            <a:off x="338667" y="23495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FFFFCC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3" y="2507898"/>
            <a:ext cx="1800198" cy="2345172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432" y="5363013"/>
            <a:ext cx="713143" cy="2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4AB02-84F3-4027-95D6-831CE72E2FA2}" type="slidenum">
              <a:rPr lang="de-DE" altLang="en-US">
                <a:solidFill>
                  <a:srgbClr val="FFFFCC"/>
                </a:solidFill>
              </a:rPr>
              <a:pPr/>
              <a:t>‹Nr.›</a:t>
            </a:fld>
            <a:r>
              <a:rPr lang="de-DE" altLang="en-US">
                <a:solidFill>
                  <a:srgbClr val="FFFFCC"/>
                </a:solidFill>
              </a:rPr>
              <a:t> von 46</a:t>
            </a:r>
          </a:p>
        </p:txBody>
      </p:sp>
    </p:spTree>
    <p:extLst>
      <p:ext uri="{BB962C8B-B14F-4D97-AF65-F5344CB8AC3E}">
        <p14:creationId xmlns:p14="http://schemas.microsoft.com/office/powerpoint/2010/main" val="14185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81196" y="104512"/>
            <a:ext cx="2458861" cy="533267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99322" y="104512"/>
            <a:ext cx="7212541" cy="533267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3A4F1-0B48-42FD-AE5F-79C3CBA9185F}" type="slidenum">
              <a:rPr lang="de-DE" altLang="en-US">
                <a:solidFill>
                  <a:srgbClr val="FFFFCC"/>
                </a:solidFill>
              </a:rPr>
              <a:pPr/>
              <a:t>‹Nr.›</a:t>
            </a:fld>
            <a:r>
              <a:rPr lang="de-DE" altLang="en-US">
                <a:solidFill>
                  <a:srgbClr val="FFFFCC"/>
                </a:solidFill>
              </a:rPr>
              <a:t> von 46</a:t>
            </a:r>
          </a:p>
        </p:txBody>
      </p:sp>
    </p:spTree>
    <p:extLst>
      <p:ext uri="{BB962C8B-B14F-4D97-AF65-F5344CB8AC3E}">
        <p14:creationId xmlns:p14="http://schemas.microsoft.com/office/powerpoint/2010/main" val="18312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0FA7C-3BAD-4B24-8C1C-DEC479FBAC3B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r>
              <a:rPr lang="de-DE" altLang="en-US" dirty="0">
                <a:solidFill>
                  <a:srgbClr val="FFFF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80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C9CDB-51E3-4236-A0A8-DE1F83223309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endParaRPr lang="de-DE" alt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99322" y="997479"/>
            <a:ext cx="4834819" cy="44397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03474" y="997479"/>
            <a:ext cx="4836583" cy="44397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435D1-3E11-45F8-A0EB-CDBD0E31E541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endParaRPr lang="de-DE" alt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440" y="985293"/>
            <a:ext cx="4880542" cy="4320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440" y="1489348"/>
            <a:ext cx="4880542" cy="396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49473" y="981986"/>
            <a:ext cx="4891079" cy="4353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61140" y="1489348"/>
            <a:ext cx="4879411" cy="396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2BCA1-12B0-4123-9B4C-B42BFC059376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r>
              <a:rPr lang="de-DE" altLang="en-US" dirty="0">
                <a:solidFill>
                  <a:srgbClr val="FFFFCC"/>
                </a:solidFill>
              </a:rPr>
              <a:t> von 9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21293" y="104511"/>
            <a:ext cx="8219169" cy="652198"/>
          </a:xfr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3900" b="1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12" name="Gerade Verbindung 11"/>
          <p:cNvCxnSpPr/>
          <p:nvPr userDrawn="1"/>
        </p:nvCxnSpPr>
        <p:spPr bwMode="auto">
          <a:xfrm>
            <a:off x="39440" y="1417342"/>
            <a:ext cx="10001111" cy="1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14"/>
          <p:cNvCxnSpPr>
            <a:endCxn id="8" idx="0"/>
          </p:cNvCxnSpPr>
          <p:nvPr userDrawn="1"/>
        </p:nvCxnSpPr>
        <p:spPr bwMode="auto">
          <a:xfrm>
            <a:off x="5040314" y="985294"/>
            <a:ext cx="0" cy="451274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2C5E-A7FB-493F-97D0-67D0EA0FF6D1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endParaRPr lang="de-DE" alt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5B080-1BFC-46A8-8B92-B47A4A8BD88E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endParaRPr lang="de-DE" alt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66023-4CB4-4798-A7B0-404B464A441E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endParaRPr lang="de-DE" alt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71358-1BD5-4A0D-86C2-2106FE661DD4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endParaRPr lang="de-DE" alt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67" name="Rectangle 43"/>
          <p:cNvSpPr>
            <a:spLocks noChangeArrowheads="1"/>
          </p:cNvSpPr>
          <p:nvPr userDrawn="1"/>
        </p:nvSpPr>
        <p:spPr bwMode="auto">
          <a:xfrm>
            <a:off x="0" y="937948"/>
            <a:ext cx="10160000" cy="4560093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FFFFCC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21293" y="104511"/>
            <a:ext cx="8219169" cy="65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9320" y="997479"/>
            <a:ext cx="9840736" cy="443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0349" y="5498043"/>
            <a:ext cx="1278819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r>
              <a:rPr lang="de-DE">
                <a:solidFill>
                  <a:srgbClr val="FFFFCC"/>
                </a:solidFill>
              </a:rPr>
              <a:t>01.09.2010</a:t>
            </a:r>
            <a:endParaRPr lang="de-DE" altLang="en-US">
              <a:solidFill>
                <a:srgbClr val="FFFFCC"/>
              </a:solidFill>
            </a:endParaRP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9863" y="5498043"/>
            <a:ext cx="440090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0653" y="5498043"/>
            <a:ext cx="2370667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D8DFE16-A546-4E52-916C-EBD2EEB669B0}" type="slidenum">
              <a:rPr lang="de-DE" altLang="en-US" smtClean="0">
                <a:solidFill>
                  <a:srgbClr val="FFFFCC"/>
                </a:solidFill>
              </a:rPr>
              <a:pPr/>
              <a:t>‹Nr.›</a:t>
            </a:fld>
            <a:endParaRPr lang="de-DE" altLang="en-US" dirty="0">
              <a:solidFill>
                <a:srgbClr val="FFFFCC"/>
              </a:solidFill>
            </a:endParaRPr>
          </a:p>
        </p:txBody>
      </p:sp>
      <p:pic>
        <p:nvPicPr>
          <p:cNvPr id="77866" name="Picture 42" descr="eule"/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" y="96574"/>
            <a:ext cx="756880" cy="7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2784" r="3623" b="16927"/>
          <a:stretch/>
        </p:blipFill>
        <p:spPr>
          <a:xfrm>
            <a:off x="9454627" y="-7938"/>
            <a:ext cx="708798" cy="9379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" y="5539080"/>
            <a:ext cx="416806" cy="1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057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6600"/>
        </a:buClr>
        <a:buSzPct val="70000"/>
        <a:buFont typeface="Wingdings" pitchFamily="2" charset="2"/>
        <a:buChar char="l"/>
        <a:defRPr sz="2600">
          <a:solidFill>
            <a:srgbClr val="006600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400">
          <a:solidFill>
            <a:srgbClr val="006600"/>
          </a:solidFill>
          <a:latin typeface="+mn-lt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000">
          <a:solidFill>
            <a:srgbClr val="006600"/>
          </a:solidFill>
          <a:latin typeface="+mn-lt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§"/>
        <a:defRPr sz="2000">
          <a:solidFill>
            <a:srgbClr val="006600"/>
          </a:solidFill>
          <a:latin typeface="+mn-lt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6600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6600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6600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6600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66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serlo.org/informatik/verschluesselung/sicher-kommunizieren-einfach-erklaer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&#246;wenzahn-schule.de/impressum/interner-bereic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wmf"/><Relationship Id="rId5" Type="http://schemas.openxmlformats.org/officeDocument/2006/relationships/image" Target="../media/image8.wmf"/><Relationship Id="rId4" Type="http://schemas.openxmlformats.org/officeDocument/2006/relationships/image" Target="../media/image4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wmf"/><Relationship Id="rId5" Type="http://schemas.openxmlformats.org/officeDocument/2006/relationships/image" Target="../media/image8.wmf"/><Relationship Id="rId4" Type="http://schemas.openxmlformats.org/officeDocument/2006/relationships/image" Target="../media/image4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wmf"/><Relationship Id="rId5" Type="http://schemas.openxmlformats.org/officeDocument/2006/relationships/image" Target="../media/image8.wmf"/><Relationship Id="rId4" Type="http://schemas.openxmlformats.org/officeDocument/2006/relationships/image" Target="../media/image4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wmf"/><Relationship Id="rId5" Type="http://schemas.openxmlformats.org/officeDocument/2006/relationships/image" Target="../media/image8.wmf"/><Relationship Id="rId4" Type="http://schemas.openxmlformats.org/officeDocument/2006/relationships/image" Target="../media/image40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kinder.wdr.de/tv/wissen-macht-ah/av/video-ein-pfund-gehacktes-100.html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40.wmf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3913" y="193204"/>
            <a:ext cx="7208415" cy="2952328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11/12.F2 Sichere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Kommunikation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One</a:t>
            </a:r>
            <a:r>
              <a:rPr lang="de-DE" dirty="0"/>
              <a:t>-Time-Pad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50B536-3039-4D48-B728-3F9189ADE58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89000" y="127000"/>
            <a:ext cx="84582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endParaRPr lang="de-DE" altLang="de-DE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A12EB7-90E6-4F71-A930-08BDC970A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6" y="963555"/>
            <a:ext cx="5679432" cy="43935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95174E7-6676-440B-B306-F45510B72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14" t="15431" b="54321"/>
          <a:stretch/>
        </p:blipFill>
        <p:spPr>
          <a:xfrm>
            <a:off x="6076497" y="958967"/>
            <a:ext cx="2808312" cy="257843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3902B3D-6727-42F2-8586-A061684BABA1}"/>
              </a:ext>
            </a:extLst>
          </p:cNvPr>
          <p:cNvSpPr txBox="1"/>
          <p:nvPr/>
        </p:nvSpPr>
        <p:spPr>
          <a:xfrm>
            <a:off x="6076497" y="3865612"/>
            <a:ext cx="3899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Symbol" panose="05050102010706020507" pitchFamily="18" charset="2"/>
              <a:buChar char="-"/>
            </a:pPr>
            <a:r>
              <a:rPr lang="de-DE" dirty="0">
                <a:solidFill>
                  <a:srgbClr val="006600"/>
                </a:solidFill>
              </a:rPr>
              <a:t>Klartextlänge = Schlüssellänge</a:t>
            </a:r>
          </a:p>
          <a:p>
            <a:pPr marL="285750" indent="-285750" algn="l">
              <a:buFont typeface="Symbol" panose="05050102010706020507" pitchFamily="18" charset="2"/>
              <a:buChar char="-"/>
            </a:pPr>
            <a:r>
              <a:rPr lang="de-DE" dirty="0">
                <a:solidFill>
                  <a:srgbClr val="006600"/>
                </a:solidFill>
              </a:rPr>
              <a:t>Schlüssel zufällig</a:t>
            </a:r>
          </a:p>
          <a:p>
            <a:pPr marL="285750" indent="-285750" algn="l">
              <a:buFont typeface="Symbol" panose="05050102010706020507" pitchFamily="18" charset="2"/>
              <a:buChar char="-"/>
            </a:pPr>
            <a:r>
              <a:rPr lang="de-DE" dirty="0">
                <a:solidFill>
                  <a:srgbClr val="006600"/>
                </a:solidFill>
              </a:rPr>
              <a:t>Schlüssel nur 1x verwenden</a:t>
            </a:r>
          </a:p>
        </p:txBody>
      </p:sp>
    </p:spTree>
    <p:extLst>
      <p:ext uri="{BB962C8B-B14F-4D97-AF65-F5344CB8AC3E}">
        <p14:creationId xmlns:p14="http://schemas.microsoft.com/office/powerpoint/2010/main" val="7532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One</a:t>
            </a:r>
            <a:r>
              <a:rPr lang="de-DE" dirty="0"/>
              <a:t>-Time-Pad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ED4EE4-A49A-4445-9F5A-8C932DEA5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Aufgabe: Der Geheimtext MHOAYU wurde mit dem VIGENÈRE-Verfahren verschlüsselt. </a:t>
            </a:r>
          </a:p>
          <a:p>
            <a:pPr marL="514350" indent="-514350">
              <a:buFont typeface="+mj-lt"/>
              <a:buAutoNum type="alphaLcParenR"/>
            </a:pPr>
            <a:r>
              <a:rPr lang="de-DE" dirty="0"/>
              <a:t>Zeige, dass sich sowohl der Klartext SCHULE als auch der Klartext PAUSEN in den Geheimtext überführen lassen.  </a:t>
            </a:r>
          </a:p>
          <a:p>
            <a:pPr marL="514350" indent="-514350">
              <a:buFont typeface="+mj-lt"/>
              <a:buAutoNum type="alphaLcParenR"/>
            </a:pPr>
            <a:r>
              <a:rPr lang="de-DE" dirty="0"/>
              <a:t>Ermittle einen weiteren, sinnvollen Klartext, der sich aus dem Geheimtext rekonstruieren lässt. </a:t>
            </a:r>
          </a:p>
          <a:p>
            <a:pPr marL="514350" indent="-514350">
              <a:buFont typeface="+mj-lt"/>
              <a:buAutoNum type="alphaLcParenR"/>
            </a:pPr>
            <a:r>
              <a:rPr lang="de-DE" dirty="0"/>
              <a:t>Leite eine Schlussfolgerung zur Sicherheit des VIGENÈRE-Verfahrens ab, wenn ein Schlüssel verwendet wird, der die gleiche Länge wie der Klartext hat.</a:t>
            </a:r>
          </a:p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50B536-3039-4D48-B728-3F9189ADE58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89000" y="127000"/>
            <a:ext cx="84582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endParaRPr lang="de-DE" altLang="de-DE" sz="2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51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Kerkhoffs Prinzip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8CC88E-BED8-4958-B4D4-49FDC3B4A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8" y="926042"/>
            <a:ext cx="8208912" cy="4439708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Das </a:t>
            </a:r>
            <a:r>
              <a:rPr lang="de-DE" b="1" dirty="0"/>
              <a:t>Verfahren</a:t>
            </a:r>
            <a:r>
              <a:rPr lang="de-DE" dirty="0"/>
              <a:t> muss im Wesentlichen unentzifferbar sein und darf keine Geheimhaltung erfordern.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de-DE" dirty="0"/>
              <a:t>Die </a:t>
            </a:r>
            <a:r>
              <a:rPr lang="de-DE" b="1" dirty="0"/>
              <a:t>Schlüssel</a:t>
            </a:r>
            <a:r>
              <a:rPr lang="de-DE" dirty="0"/>
              <a:t> bedürfen weiterhin der Geheimhaltung.</a:t>
            </a:r>
          </a:p>
          <a:p>
            <a:pPr>
              <a:spcBef>
                <a:spcPts val="3600"/>
              </a:spcBef>
              <a:buFont typeface="Symbol" panose="05050102010706020507" pitchFamily="18" charset="2"/>
              <a:buChar char="-"/>
            </a:pPr>
            <a:r>
              <a:rPr lang="de-DE" sz="2000" dirty="0"/>
              <a:t>Es ist schwieriger, ein kompromittiertes Verfahren zu ersetzen als einen kompromittierten Schlüssel.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2000" dirty="0"/>
              <a:t>Es ist möglich, ein geheimes Verfahren durch Reverse Engineering zu rekonstruieren.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2000" dirty="0"/>
              <a:t>Es ist leichter, Fehler/Hintertüren im Verfahren zu entdecken, wenn dieses öffentlich untersucht wird.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2000" dirty="0"/>
              <a:t>Es ist leichter, in geheimen Verfahren Hintertüren zu verstecken.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50B536-3039-4D48-B728-3F9189ADE58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89000" y="127000"/>
            <a:ext cx="84582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endParaRPr lang="de-DE" altLang="de-DE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Grafik 7" descr="Ein Bild, das Text, Mann, alt, Person enthält.&#10;&#10;Automatisch generierte Beschreibung">
            <a:extLst>
              <a:ext uri="{FF2B5EF4-FFF2-40B4-BE49-F238E27FC236}">
                <a16:creationId xmlns:a16="http://schemas.microsoft.com/office/drawing/2014/main" id="{0A7ECC8B-9AFF-4355-98C4-9A56F024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01" y="993581"/>
            <a:ext cx="1591828" cy="23751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D9C834D-0734-4FE9-BDDA-3A6913417F43}"/>
              </a:ext>
            </a:extLst>
          </p:cNvPr>
          <p:cNvSpPr txBox="1"/>
          <p:nvPr/>
        </p:nvSpPr>
        <p:spPr>
          <a:xfrm rot="5399400">
            <a:off x="8163653" y="2715609"/>
            <a:ext cx="3755311" cy="27289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CA" sz="1000" b="0" i="0" u="sng" strike="noStrike" kern="1200" cap="none" dirty="0">
                <a:ln>
                  <a:noFill/>
                </a:ln>
                <a:solidFill>
                  <a:srgbClr val="006600"/>
                </a:solidFill>
                <a:uFillTx/>
                <a:latin typeface="+mn-lt"/>
                <a:ea typeface="Microsoft YaHei" pitchFamily="2"/>
                <a:cs typeface="Lucida Sans" pitchFamily="2"/>
              </a:rPr>
              <a:t>Eugen </a:t>
            </a:r>
            <a:r>
              <a:rPr lang="en-CA" sz="1000" b="0" i="0" u="sng" strike="noStrike" kern="1200" cap="none" dirty="0" err="1">
                <a:ln>
                  <a:noFill/>
                </a:ln>
                <a:solidFill>
                  <a:srgbClr val="006600"/>
                </a:solidFill>
                <a:uFillTx/>
                <a:latin typeface="+mn-lt"/>
                <a:ea typeface="Microsoft YaHei" pitchFamily="2"/>
                <a:cs typeface="Lucida Sans" pitchFamily="2"/>
              </a:rPr>
              <a:t>Drezen</a:t>
            </a:r>
            <a:r>
              <a:rPr lang="en-CA" sz="1000" b="0" i="0" u="sng" strike="noStrike" kern="1200" cap="none" dirty="0">
                <a:ln>
                  <a:noFill/>
                </a:ln>
                <a:solidFill>
                  <a:srgbClr val="006600"/>
                </a:solidFill>
                <a:uFillTx/>
                <a:latin typeface="+mn-lt"/>
                <a:ea typeface="Microsoft YaHei" pitchFamily="2"/>
                <a:cs typeface="Lucida Sans" pitchFamily="2"/>
              </a:rPr>
              <a:t>, </a:t>
            </a:r>
            <a:r>
              <a:rPr lang="en-CA" sz="1000" b="0" i="0" u="sng" strike="noStrike" kern="1200" cap="none" dirty="0" err="1">
                <a:ln>
                  <a:noFill/>
                </a:ln>
                <a:solidFill>
                  <a:srgbClr val="006600"/>
                </a:solidFill>
                <a:uFillTx/>
                <a:latin typeface="+mn-lt"/>
                <a:ea typeface="Microsoft YaHei" pitchFamily="2"/>
                <a:cs typeface="Lucida Sans" pitchFamily="2"/>
              </a:rPr>
              <a:t>Historio</a:t>
            </a:r>
            <a:r>
              <a:rPr lang="en-CA" sz="1000" b="0" i="0" u="sng" strike="noStrike" kern="1200" cap="none" dirty="0">
                <a:ln>
                  <a:noFill/>
                </a:ln>
                <a:solidFill>
                  <a:srgbClr val="006600"/>
                </a:solidFill>
                <a:uFillTx/>
                <a:latin typeface="+mn-lt"/>
                <a:ea typeface="Microsoft YaHei" pitchFamily="2"/>
                <a:cs typeface="Lucida Sans" pitchFamily="2"/>
              </a:rPr>
              <a:t> de la Mondo </a:t>
            </a:r>
            <a:r>
              <a:rPr lang="en-CA" sz="1000" b="0" i="0" u="sng" strike="noStrike" kern="1200" cap="none" dirty="0" err="1">
                <a:ln>
                  <a:noFill/>
                </a:ln>
                <a:solidFill>
                  <a:srgbClr val="006600"/>
                </a:solidFill>
                <a:uFillTx/>
                <a:latin typeface="+mn-lt"/>
                <a:ea typeface="Microsoft YaHei" pitchFamily="2"/>
                <a:cs typeface="Lucida Sans" pitchFamily="2"/>
              </a:rPr>
              <a:t>Lingvo</a:t>
            </a:r>
            <a:r>
              <a:rPr lang="en-CA" sz="1000" b="0" i="0" u="sng" strike="noStrike" kern="1200" cap="none" dirty="0">
                <a:ln>
                  <a:noFill/>
                </a:ln>
                <a:solidFill>
                  <a:srgbClr val="006600"/>
                </a:solidFill>
                <a:uFillTx/>
                <a:latin typeface="+mn-lt"/>
                <a:ea typeface="Microsoft YaHei" pitchFamily="2"/>
                <a:cs typeface="Lucida Sans" pitchFamily="2"/>
              </a:rPr>
              <a:t> (Leipzig, 1931), 102</a:t>
            </a:r>
          </a:p>
        </p:txBody>
      </p:sp>
    </p:spTree>
    <p:extLst>
      <p:ext uri="{BB962C8B-B14F-4D97-AF65-F5344CB8AC3E}">
        <p14:creationId xmlns:p14="http://schemas.microsoft.com/office/powerpoint/2010/main" val="2008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08" y="265212"/>
            <a:ext cx="652525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9F5C28B-8EAF-1704-3703-5BAD89E0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</p:spTree>
    <p:extLst>
      <p:ext uri="{BB962C8B-B14F-4D97-AF65-F5344CB8AC3E}">
        <p14:creationId xmlns:p14="http://schemas.microsoft.com/office/powerpoint/2010/main" val="7245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8000" y="4197351"/>
            <a:ext cx="8964613" cy="384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65113" indent="-265113" algn="l">
              <a:lnSpc>
                <a:spcPct val="80000"/>
              </a:lnSpc>
              <a:spcBef>
                <a:spcPct val="50000"/>
              </a:spcBef>
              <a:defRPr/>
            </a:pPr>
            <a:endParaRPr lang="de-DE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651852-B946-588C-D6CD-155AF8054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437" y="1057275"/>
            <a:ext cx="90011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91B581-819C-4344-8EF9-D4866A66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2"/>
          <a:stretch/>
        </p:blipFill>
        <p:spPr>
          <a:xfrm>
            <a:off x="2793447" y="1110690"/>
            <a:ext cx="4674859" cy="419735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66D7D66-6434-4127-9157-5CE0770F657F}"/>
              </a:ext>
            </a:extLst>
          </p:cNvPr>
          <p:cNvSpPr txBox="1"/>
          <p:nvPr/>
        </p:nvSpPr>
        <p:spPr>
          <a:xfrm>
            <a:off x="0" y="820197"/>
            <a:ext cx="738664" cy="4894803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de-DE" b="0" i="0" dirty="0">
                <a:solidFill>
                  <a:srgbClr val="006600"/>
                </a:solidFill>
                <a:effectLst/>
                <a:latin typeface="Arial" panose="020B0604020202020204" pitchFamily="34" charset="0"/>
              </a:rPr>
              <a:t>Aus </a:t>
            </a:r>
            <a:r>
              <a:rPr lang="de-DE" b="0" i="0" dirty="0" err="1">
                <a:solidFill>
                  <a:srgbClr val="006600"/>
                </a:solidFill>
                <a:effectLst/>
                <a:latin typeface="Arial" panose="020B0604020202020204" pitchFamily="34" charset="0"/>
              </a:rPr>
              <a:t>Gallenbacher</a:t>
            </a:r>
            <a:r>
              <a:rPr lang="de-DE" b="0" i="0" dirty="0">
                <a:solidFill>
                  <a:srgbClr val="006600"/>
                </a:solidFill>
                <a:effectLst/>
                <a:latin typeface="Arial" panose="020B0604020202020204" pitchFamily="34" charset="0"/>
              </a:rPr>
              <a:t>: Abenteuer Informatik. Kapitel 12. CC-BY-NC-ND 4.0</a:t>
            </a:r>
            <a:endParaRPr lang="de-DE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Werkzeug ASYM-</a:t>
            </a:r>
            <a:r>
              <a:rPr lang="de-DE" dirty="0" err="1"/>
              <a:t>Kodierer</a:t>
            </a:r>
            <a:r>
              <a:rPr lang="de-DE" dirty="0"/>
              <a:t> </a:t>
            </a:r>
          </a:p>
        </p:txBody>
      </p:sp>
      <p:sp>
        <p:nvSpPr>
          <p:cNvPr id="2" name="Rechteck 1"/>
          <p:cNvSpPr/>
          <p:nvPr/>
        </p:nvSpPr>
        <p:spPr>
          <a:xfrm>
            <a:off x="1335584" y="1579718"/>
            <a:ext cx="7864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dirty="0">
                <a:solidFill>
                  <a:srgbClr val="006600"/>
                </a:solidFill>
              </a:rPr>
              <a:t>Der Klartext </a:t>
            </a:r>
            <a:r>
              <a:rPr lang="de-DE" sz="28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EC-CARD </a:t>
            </a:r>
            <a:r>
              <a:rPr lang="de-DE" sz="2800" dirty="0">
                <a:solidFill>
                  <a:srgbClr val="006600"/>
                </a:solidFill>
              </a:rPr>
              <a:t>wurde mit dem Schlüssel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AZS</a:t>
            </a:r>
            <a:r>
              <a:rPr lang="de-DE" sz="3200" dirty="0">
                <a:solidFill>
                  <a:srgbClr val="006600"/>
                </a:solidFill>
              </a:rPr>
              <a:t> </a:t>
            </a:r>
            <a:r>
              <a:rPr lang="de-DE" sz="2800" dirty="0">
                <a:solidFill>
                  <a:srgbClr val="006600"/>
                </a:solidFill>
              </a:rPr>
              <a:t>zum Geheimtext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JVQFQUH</a:t>
            </a:r>
            <a:r>
              <a:rPr lang="de-DE" sz="2800" dirty="0">
                <a:solidFill>
                  <a:srgbClr val="006600"/>
                </a:solidFill>
              </a:rPr>
              <a:t>. </a:t>
            </a:r>
          </a:p>
        </p:txBody>
      </p:sp>
      <p:sp>
        <p:nvSpPr>
          <p:cNvPr id="5" name="Rechteck 4"/>
          <p:cNvSpPr/>
          <p:nvPr/>
        </p:nvSpPr>
        <p:spPr>
          <a:xfrm>
            <a:off x="5544514" y="683321"/>
            <a:ext cx="3377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</a:rPr>
              <a:t>aus </a:t>
            </a:r>
            <a:r>
              <a:rPr lang="de-DE" sz="1400" dirty="0" err="1">
                <a:solidFill>
                  <a:schemeClr val="tx2"/>
                </a:solidFill>
              </a:rPr>
              <a:t>Gallenbacher</a:t>
            </a:r>
            <a:r>
              <a:rPr lang="de-DE" sz="1400" dirty="0">
                <a:solidFill>
                  <a:schemeClr val="tx2"/>
                </a:solidFill>
              </a:rPr>
              <a:t>. Abenteuer Informatik 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760866" y="3577580"/>
          <a:ext cx="8578299" cy="161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62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14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52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058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84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Verschlüsseln</a:t>
                      </a:r>
                      <a:endParaRPr lang="de-DE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Entschlüsseln</a:t>
                      </a:r>
                      <a:endParaRPr lang="de-DE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Schlüssel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Schlüssel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Klartext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Geheimtext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Geheimtext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Klartext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399480" y="1089963"/>
            <a:ext cx="386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6600"/>
                </a:solidFill>
              </a:rPr>
              <a:t>Prüfe die Behauptung: </a:t>
            </a:r>
            <a:endParaRPr lang="de-DE" sz="280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DB086B4-D15F-4A20-8E26-D2E93DFD1F8E}"/>
              </a:ext>
            </a:extLst>
          </p:cNvPr>
          <p:cNvSpPr/>
          <p:nvPr/>
        </p:nvSpPr>
        <p:spPr>
          <a:xfrm>
            <a:off x="729101" y="3051676"/>
            <a:ext cx="2015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6600"/>
                </a:solidFill>
              </a:rPr>
              <a:t>Variante A: </a:t>
            </a:r>
            <a:endParaRPr lang="de-DE" sz="28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4604A95-922F-4CBD-8DED-FE4F5412E227}"/>
              </a:ext>
            </a:extLst>
          </p:cNvPr>
          <p:cNvSpPr/>
          <p:nvPr/>
        </p:nvSpPr>
        <p:spPr>
          <a:xfrm>
            <a:off x="5383752" y="3013487"/>
            <a:ext cx="2035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6600"/>
                </a:solidFill>
              </a:rPr>
              <a:t>Variante B: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181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Werkzeug ASYM-</a:t>
            </a:r>
            <a:r>
              <a:rPr lang="de-DE" dirty="0" err="1"/>
              <a:t>Kodierer</a:t>
            </a:r>
            <a:r>
              <a:rPr lang="de-DE" dirty="0"/>
              <a:t> 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760866" y="3577580"/>
          <a:ext cx="8578299" cy="161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62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14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52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058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84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Verschlüsseln</a:t>
                      </a:r>
                      <a:endParaRPr lang="de-DE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Entschlüsseln</a:t>
                      </a:r>
                      <a:endParaRPr lang="de-DE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Schlüssel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Schlüssel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Klartext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Geheimtext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Geheimtext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Klartext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Z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5544514" y="683321"/>
            <a:ext cx="3377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</a:rPr>
              <a:t>aus </a:t>
            </a:r>
            <a:r>
              <a:rPr lang="de-DE" sz="1400" dirty="0" err="1">
                <a:solidFill>
                  <a:schemeClr val="tx2"/>
                </a:solidFill>
              </a:rPr>
              <a:t>Gallenbacher</a:t>
            </a:r>
            <a:r>
              <a:rPr lang="de-DE" sz="1400" dirty="0">
                <a:solidFill>
                  <a:schemeClr val="tx2"/>
                </a:solidFill>
              </a:rPr>
              <a:t>. Abenteuer Informatik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749B0F6-C67A-4FDF-A55D-4D71B26CC3CA}"/>
              </a:ext>
            </a:extLst>
          </p:cNvPr>
          <p:cNvSpPr/>
          <p:nvPr/>
        </p:nvSpPr>
        <p:spPr>
          <a:xfrm>
            <a:off x="399480" y="1089963"/>
            <a:ext cx="386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6600"/>
                </a:solidFill>
              </a:rPr>
              <a:t>Prüfe die Behauptung: </a:t>
            </a:r>
            <a:endParaRPr lang="de-DE" sz="28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0A50D7-1C3D-4867-BA98-C71E2E6FE75B}"/>
              </a:ext>
            </a:extLst>
          </p:cNvPr>
          <p:cNvSpPr/>
          <p:nvPr/>
        </p:nvSpPr>
        <p:spPr>
          <a:xfrm>
            <a:off x="729101" y="3051676"/>
            <a:ext cx="2015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6600"/>
                </a:solidFill>
              </a:rPr>
              <a:t>Variante A: </a:t>
            </a:r>
            <a:endParaRPr lang="de-DE" sz="28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D423B79-5E10-420C-8946-3E70A36D7062}"/>
              </a:ext>
            </a:extLst>
          </p:cNvPr>
          <p:cNvSpPr/>
          <p:nvPr/>
        </p:nvSpPr>
        <p:spPr>
          <a:xfrm>
            <a:off x="5383752" y="3013487"/>
            <a:ext cx="2035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6600"/>
                </a:solidFill>
              </a:rPr>
              <a:t>Variante B: </a:t>
            </a:r>
            <a:endParaRPr lang="de-DE" sz="28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C20BE56-7C1A-4449-9505-A5580DE8B825}"/>
              </a:ext>
            </a:extLst>
          </p:cNvPr>
          <p:cNvSpPr/>
          <p:nvPr/>
        </p:nvSpPr>
        <p:spPr>
          <a:xfrm>
            <a:off x="1335584" y="1579718"/>
            <a:ext cx="7864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dirty="0">
                <a:solidFill>
                  <a:srgbClr val="006600"/>
                </a:solidFill>
              </a:rPr>
              <a:t>Der Klartext </a:t>
            </a:r>
            <a:r>
              <a:rPr lang="de-DE" sz="28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EC-CARD </a:t>
            </a:r>
            <a:r>
              <a:rPr lang="de-DE" sz="2800" dirty="0">
                <a:solidFill>
                  <a:srgbClr val="006600"/>
                </a:solidFill>
              </a:rPr>
              <a:t>wurde mit dem Schlüssel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AZS</a:t>
            </a:r>
            <a:r>
              <a:rPr lang="de-DE" sz="3200" dirty="0">
                <a:solidFill>
                  <a:srgbClr val="006600"/>
                </a:solidFill>
              </a:rPr>
              <a:t> </a:t>
            </a:r>
            <a:r>
              <a:rPr lang="de-DE" sz="2800" dirty="0">
                <a:solidFill>
                  <a:srgbClr val="006600"/>
                </a:solidFill>
              </a:rPr>
              <a:t>zum Geheimtext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JVQFQUH</a:t>
            </a:r>
            <a:r>
              <a:rPr lang="de-DE" sz="2800" dirty="0">
                <a:solidFill>
                  <a:srgbClr val="0066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3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Werkzeug ASYM-</a:t>
            </a:r>
            <a:r>
              <a:rPr lang="de-DE" dirty="0" err="1"/>
              <a:t>Kodierer</a:t>
            </a:r>
            <a:r>
              <a:rPr lang="de-DE" dirty="0"/>
              <a:t> </a:t>
            </a: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760866" y="3577580"/>
          <a:ext cx="8578299" cy="161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62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14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52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058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84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Verschlüsseln</a:t>
                      </a:r>
                      <a:endParaRPr lang="de-DE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Entschlüsseln</a:t>
                      </a:r>
                      <a:endParaRPr lang="de-DE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Schlüssel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Schlüssel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Klartext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Geheimtext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Geheimtext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Klartext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5544514" y="683321"/>
            <a:ext cx="3377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</a:rPr>
              <a:t>aus </a:t>
            </a:r>
            <a:r>
              <a:rPr lang="de-DE" sz="1400" dirty="0" err="1">
                <a:solidFill>
                  <a:schemeClr val="tx2"/>
                </a:solidFill>
              </a:rPr>
              <a:t>Gallenbacher</a:t>
            </a:r>
            <a:r>
              <a:rPr lang="de-DE" sz="1400" dirty="0">
                <a:solidFill>
                  <a:schemeClr val="tx2"/>
                </a:solidFill>
              </a:rPr>
              <a:t>. Abenteuer Informatik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745294F-E879-454F-8A16-A166094DF12C}"/>
              </a:ext>
            </a:extLst>
          </p:cNvPr>
          <p:cNvSpPr/>
          <p:nvPr/>
        </p:nvSpPr>
        <p:spPr>
          <a:xfrm>
            <a:off x="1335584" y="1579718"/>
            <a:ext cx="78640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dirty="0">
                <a:solidFill>
                  <a:srgbClr val="006600"/>
                </a:solidFill>
              </a:rPr>
              <a:t>Der Klartext </a:t>
            </a:r>
            <a:r>
              <a:rPr lang="de-DE" sz="28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EC-CARD </a:t>
            </a:r>
            <a:r>
              <a:rPr lang="de-DE" sz="2800" dirty="0">
                <a:solidFill>
                  <a:srgbClr val="006600"/>
                </a:solidFill>
              </a:rPr>
              <a:t>wurde mit dem Schlüssel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AZS</a:t>
            </a:r>
            <a:r>
              <a:rPr lang="de-DE" sz="3200" dirty="0">
                <a:solidFill>
                  <a:srgbClr val="006600"/>
                </a:solidFill>
              </a:rPr>
              <a:t> </a:t>
            </a:r>
            <a:r>
              <a:rPr lang="de-DE" sz="2800" dirty="0">
                <a:solidFill>
                  <a:srgbClr val="006600"/>
                </a:solidFill>
              </a:rPr>
              <a:t>zum Geheimtext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JVQFQUH</a:t>
            </a:r>
            <a:r>
              <a:rPr lang="de-DE" sz="2800" dirty="0">
                <a:solidFill>
                  <a:srgbClr val="006600"/>
                </a:solidFill>
              </a:rPr>
              <a:t>.</a:t>
            </a:r>
          </a:p>
          <a:p>
            <a:pPr algn="l"/>
            <a:r>
              <a:rPr lang="de-DE" sz="2800" dirty="0">
                <a:solidFill>
                  <a:srgbClr val="006600"/>
                </a:solidFill>
              </a:rPr>
              <a:t>... und was passiert beim Schlüssel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PCT</a:t>
            </a:r>
            <a:r>
              <a:rPr lang="de-DE" sz="2800" dirty="0">
                <a:solidFill>
                  <a:srgbClr val="006600"/>
                </a:solidFill>
              </a:rPr>
              <a:t>?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AC411CA-831C-4744-A979-DC6BB34133A2}"/>
              </a:ext>
            </a:extLst>
          </p:cNvPr>
          <p:cNvSpPr/>
          <p:nvPr/>
        </p:nvSpPr>
        <p:spPr>
          <a:xfrm>
            <a:off x="399480" y="1089963"/>
            <a:ext cx="386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6600"/>
                </a:solidFill>
              </a:rPr>
              <a:t>Prüfe die Behauptung: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8494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Werkzeug ASYM-</a:t>
            </a:r>
            <a:r>
              <a:rPr lang="de-DE" dirty="0" err="1"/>
              <a:t>Kodierer</a:t>
            </a:r>
            <a:r>
              <a:rPr lang="de-DE" dirty="0"/>
              <a:t> </a:t>
            </a: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760866" y="3577580"/>
          <a:ext cx="8578299" cy="161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62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14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52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202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058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912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84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Verschlüsseln</a:t>
                      </a:r>
                      <a:endParaRPr lang="de-DE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Entschlüsseln</a:t>
                      </a:r>
                      <a:endParaRPr lang="de-DE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Schlüssel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Schlüssel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Klartext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Geheimtext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  <a:endParaRPr lang="de-DE" sz="2000" b="1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Geheimtext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6600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solidFill>
                            <a:srgbClr val="006600"/>
                          </a:solidFill>
                          <a:effectLst/>
                        </a:rPr>
                        <a:t>Klartext</a:t>
                      </a:r>
                      <a:endParaRPr lang="de-DE" sz="1800">
                        <a:solidFill>
                          <a:srgbClr val="0066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  <a:endParaRPr lang="de-DE" sz="2000" b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Times New Roman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5544514" y="683321"/>
            <a:ext cx="3377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</a:rPr>
              <a:t>aus </a:t>
            </a:r>
            <a:r>
              <a:rPr lang="de-DE" sz="1400" dirty="0" err="1">
                <a:solidFill>
                  <a:schemeClr val="tx2"/>
                </a:solidFill>
              </a:rPr>
              <a:t>Gallenbacher</a:t>
            </a:r>
            <a:r>
              <a:rPr lang="de-DE" sz="1400" dirty="0">
                <a:solidFill>
                  <a:schemeClr val="tx2"/>
                </a:solidFill>
              </a:rPr>
              <a:t>. Abenteuer Informatik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DF4D3E9-893B-4EC4-90F7-47CF8FFC9796}"/>
              </a:ext>
            </a:extLst>
          </p:cNvPr>
          <p:cNvSpPr/>
          <p:nvPr/>
        </p:nvSpPr>
        <p:spPr>
          <a:xfrm>
            <a:off x="1335584" y="1579718"/>
            <a:ext cx="78640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dirty="0">
                <a:solidFill>
                  <a:srgbClr val="006600"/>
                </a:solidFill>
              </a:rPr>
              <a:t>Der Klartext </a:t>
            </a:r>
            <a:r>
              <a:rPr lang="de-DE" sz="28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EC-CARD </a:t>
            </a:r>
            <a:r>
              <a:rPr lang="de-DE" sz="2800" dirty="0">
                <a:solidFill>
                  <a:srgbClr val="006600"/>
                </a:solidFill>
              </a:rPr>
              <a:t>wurde mit dem Schlüssel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AZS</a:t>
            </a:r>
            <a:r>
              <a:rPr lang="de-DE" sz="3200" dirty="0">
                <a:solidFill>
                  <a:srgbClr val="006600"/>
                </a:solidFill>
              </a:rPr>
              <a:t> </a:t>
            </a:r>
            <a:r>
              <a:rPr lang="de-DE" sz="2800" dirty="0">
                <a:solidFill>
                  <a:srgbClr val="006600"/>
                </a:solidFill>
              </a:rPr>
              <a:t>zum Geheimtext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JVQFQUH</a:t>
            </a:r>
            <a:r>
              <a:rPr lang="de-DE" sz="2800" dirty="0">
                <a:solidFill>
                  <a:srgbClr val="006600"/>
                </a:solidFill>
              </a:rPr>
              <a:t>.</a:t>
            </a:r>
          </a:p>
          <a:p>
            <a:pPr algn="l"/>
            <a:r>
              <a:rPr lang="de-DE" sz="2800" dirty="0">
                <a:solidFill>
                  <a:srgbClr val="006600"/>
                </a:solidFill>
              </a:rPr>
              <a:t>... und was passiert beim Schlüssel </a:t>
            </a:r>
            <a:r>
              <a:rPr lang="de-DE" sz="320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PCT</a:t>
            </a:r>
            <a:r>
              <a:rPr lang="de-DE" sz="2800" dirty="0">
                <a:solidFill>
                  <a:srgbClr val="006600"/>
                </a:solidFill>
              </a:rPr>
              <a:t>?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54BD1B7-2030-4E9C-8543-AD620E0526ED}"/>
              </a:ext>
            </a:extLst>
          </p:cNvPr>
          <p:cNvSpPr/>
          <p:nvPr/>
        </p:nvSpPr>
        <p:spPr>
          <a:xfrm>
            <a:off x="399480" y="1089963"/>
            <a:ext cx="386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6600"/>
                </a:solidFill>
              </a:rPr>
              <a:t>Prüfe die Behauptung: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3940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BB7F57F7-4174-40B3-89C7-0954C8290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20" y="262716"/>
            <a:ext cx="8640960" cy="5189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7B92145-784C-EEDC-BBF0-51465776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</p:spTree>
    <p:extLst>
      <p:ext uri="{BB962C8B-B14F-4D97-AF65-F5344CB8AC3E}">
        <p14:creationId xmlns:p14="http://schemas.microsoft.com/office/powerpoint/2010/main" val="29165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</p:spTree>
    <p:extLst>
      <p:ext uri="{BB962C8B-B14F-4D97-AF65-F5344CB8AC3E}">
        <p14:creationId xmlns:p14="http://schemas.microsoft.com/office/powerpoint/2010/main" val="3247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675656-F4C1-0215-3248-76677C55B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sp>
        <p:nvSpPr>
          <p:cNvPr id="20" name="Textfeld 2"/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1" name="Textfeld 2"/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71F194F-44EB-494B-C056-71B5113DDD53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8ED0E164-7AC7-D1B9-9895-A7FA565BF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C7BFF0-F458-807E-3560-4208DFD03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785246A1-12DF-E4F7-D5CB-6DD6369E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6AAC0AF-732C-78F5-56B7-5BE6BB56F45C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3BD1331E-33E1-17E7-2AFC-CA0E2FF31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554842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36" name="Rechteck 35"/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8AB90DD-1C92-BF09-B34C-CD67F58ED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750771F8-7848-5DB1-FA9D-75F529B09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195B9C1-EC16-6903-2222-BBCE0A1CB6F4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A847138D-F79A-E949-138B-B571F8DA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8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14" name="Rechteck 13"/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4788C6-49D1-9A66-51C5-29FE12F69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9D4EF360-E859-75F7-9B04-50DD81EF2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31E03A0-6EFA-9215-5E33-DFCD0EF70EE8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C5E39DEC-7448-799C-8D40-C1146E1A8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14" name="Rechteck 13"/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562368" y="3705867"/>
            <a:ext cx="3969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verschlüsselt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sz="2000" dirty="0">
                <a:solidFill>
                  <a:srgbClr val="006600"/>
                </a:solidFill>
              </a:rPr>
              <a:t> mit private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zu  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      </a:t>
            </a:r>
          </a:p>
        </p:txBody>
      </p:sp>
      <p:sp>
        <p:nvSpPr>
          <p:cNvPr id="36" name="Rechteck 35"/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5CB2926-0CBB-F41B-20FB-A68BCB122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5313DFF6-7796-26C9-681B-B8F97AE79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DE9C7E1-731E-A9CF-3583-8E302946BA7B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7BD6A53F-5DD8-BF47-08E1-5612346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4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562368" y="3705867"/>
            <a:ext cx="3969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verschlüsselt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sz="2000" dirty="0">
                <a:solidFill>
                  <a:srgbClr val="006600"/>
                </a:solidFill>
              </a:rPr>
              <a:t> mit private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zu  </a:t>
            </a:r>
          </a:p>
          <a:p>
            <a:pPr algn="l"/>
            <a:endParaRPr lang="de-DE" sz="2000" dirty="0">
              <a:solidFill>
                <a:srgbClr val="006600"/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 bwMode="auto">
          <a:xfrm>
            <a:off x="4602572" y="4513684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311803" y="402495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5557429" y="4356547"/>
            <a:ext cx="384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sowie das verschlüsselte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</a:t>
            </a:r>
            <a:endParaRPr lang="de-DE" dirty="0"/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CC3BDFC-1C6A-2F47-AA16-6B427B1AF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AFB6BDAF-9D0E-2C90-55CE-B6A714911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253C2CC-9FB2-7829-2CC5-1382BD27B416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E89148E-5119-D702-B606-E50B096E54BE}"/>
              </a:ext>
            </a:extLst>
          </p:cNvPr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id="{97052641-733C-90AA-0A08-A12094ADE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14" name="Rechteck 13"/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562368" y="3705867"/>
            <a:ext cx="3969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verschlüsselt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sz="2000" dirty="0">
                <a:solidFill>
                  <a:srgbClr val="006600"/>
                </a:solidFill>
              </a:rPr>
              <a:t> mit private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zu  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      </a:t>
            </a:r>
          </a:p>
        </p:txBody>
      </p:sp>
      <p:sp>
        <p:nvSpPr>
          <p:cNvPr id="31" name="Rechteck 30"/>
          <p:cNvSpPr/>
          <p:nvPr/>
        </p:nvSpPr>
        <p:spPr>
          <a:xfrm>
            <a:off x="737072" y="4180610"/>
            <a:ext cx="3865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❸ Alice erhält </a:t>
            </a:r>
          </a:p>
        </p:txBody>
      </p:sp>
      <p:cxnSp>
        <p:nvCxnSpPr>
          <p:cNvPr id="35" name="Gerade Verbindung mit Pfeil 34"/>
          <p:cNvCxnSpPr/>
          <p:nvPr/>
        </p:nvCxnSpPr>
        <p:spPr bwMode="auto">
          <a:xfrm>
            <a:off x="4602572" y="4513684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2586092" y="4182920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D4B5A3F-2FB0-7382-B378-7F4A0A768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DF9DDCCB-97A3-5CE8-7D81-08E2FBAE4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0573746-63F5-6550-1A63-98F7092FFFAB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A02B915-4058-5653-AEBA-8A7CDD42D5BF}"/>
              </a:ext>
            </a:extLst>
          </p:cNvPr>
          <p:cNvSpPr/>
          <p:nvPr/>
        </p:nvSpPr>
        <p:spPr>
          <a:xfrm>
            <a:off x="7311803" y="402495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778E43E-BC85-9751-3CB7-F8E380936080}"/>
              </a:ext>
            </a:extLst>
          </p:cNvPr>
          <p:cNvSpPr/>
          <p:nvPr/>
        </p:nvSpPr>
        <p:spPr>
          <a:xfrm>
            <a:off x="5557429" y="4356547"/>
            <a:ext cx="384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sowie das verschlüsselte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</a:t>
            </a:r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9112280-E554-E7DB-B3D9-1A2848384A44}"/>
              </a:ext>
            </a:extLst>
          </p:cNvPr>
          <p:cNvSpPr/>
          <p:nvPr/>
        </p:nvSpPr>
        <p:spPr>
          <a:xfrm>
            <a:off x="790789" y="4526745"/>
            <a:ext cx="3121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entschlüsselt das zweite </a:t>
            </a:r>
          </a:p>
          <a:p>
            <a:pPr algn="l"/>
            <a:r>
              <a:rPr lang="de-DE" dirty="0">
                <a:solidFill>
                  <a:srgbClr val="006600"/>
                </a:solidFill>
              </a:rPr>
              <a:t>Wort zu</a:t>
            </a:r>
          </a:p>
        </p:txBody>
      </p:sp>
      <p:sp>
        <p:nvSpPr>
          <p:cNvPr id="19" name="Textfeld 2">
            <a:extLst>
              <a:ext uri="{FF2B5EF4-FFF2-40B4-BE49-F238E27FC236}">
                <a16:creationId xmlns:a16="http://schemas.microsoft.com/office/drawing/2014/main" id="{B5FB4C05-35BE-4B6F-6425-795796565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14" name="Rechteck 13"/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562368" y="3705867"/>
            <a:ext cx="3969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verschlüsselt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sz="2000" dirty="0">
                <a:solidFill>
                  <a:srgbClr val="006600"/>
                </a:solidFill>
              </a:rPr>
              <a:t> mit private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zu  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      </a:t>
            </a:r>
          </a:p>
        </p:txBody>
      </p:sp>
      <p:sp>
        <p:nvSpPr>
          <p:cNvPr id="31" name="Rechteck 30"/>
          <p:cNvSpPr/>
          <p:nvPr/>
        </p:nvSpPr>
        <p:spPr>
          <a:xfrm>
            <a:off x="737072" y="4180610"/>
            <a:ext cx="3865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❸ Alice erhält </a:t>
            </a:r>
          </a:p>
        </p:txBody>
      </p:sp>
      <p:cxnSp>
        <p:nvCxnSpPr>
          <p:cNvPr id="35" name="Gerade Verbindung mit Pfeil 34"/>
          <p:cNvCxnSpPr/>
          <p:nvPr/>
        </p:nvCxnSpPr>
        <p:spPr bwMode="auto">
          <a:xfrm>
            <a:off x="4602572" y="4513684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2586092" y="4182920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1707067" y="483424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90789" y="4526745"/>
            <a:ext cx="3121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entschlüsselt das zweite </a:t>
            </a:r>
          </a:p>
          <a:p>
            <a:pPr algn="l"/>
            <a:r>
              <a:rPr lang="de-DE" dirty="0">
                <a:solidFill>
                  <a:srgbClr val="006600"/>
                </a:solidFill>
              </a:rPr>
              <a:t>Wort zu</a:t>
            </a:r>
          </a:p>
        </p:txBody>
      </p:sp>
      <p:sp>
        <p:nvSpPr>
          <p:cNvPr id="43" name="Rechteck 42"/>
          <p:cNvSpPr/>
          <p:nvPr/>
        </p:nvSpPr>
        <p:spPr>
          <a:xfrm>
            <a:off x="2199680" y="4803743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mit dem Ergebnis</a:t>
            </a: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50279AB-66AD-5666-2E8F-B31FF706B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A8DE176A-9ED5-A569-D482-0926A2B36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5FE39FC-1ED5-D295-CAE9-32F16DE7C27F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6716DA3-B47D-FC1C-1D1D-224DFA00CFFC}"/>
              </a:ext>
            </a:extLst>
          </p:cNvPr>
          <p:cNvSpPr/>
          <p:nvPr/>
        </p:nvSpPr>
        <p:spPr>
          <a:xfrm>
            <a:off x="7311803" y="402495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A92C708-1E4C-5BCC-5AB1-C039254E90EB}"/>
              </a:ext>
            </a:extLst>
          </p:cNvPr>
          <p:cNvSpPr/>
          <p:nvPr/>
        </p:nvSpPr>
        <p:spPr>
          <a:xfrm>
            <a:off x="5557429" y="4356547"/>
            <a:ext cx="384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sowie das verschlüsselte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</a:t>
            </a:r>
            <a:endParaRPr lang="de-DE" dirty="0"/>
          </a:p>
        </p:txBody>
      </p:sp>
      <p:sp>
        <p:nvSpPr>
          <p:cNvPr id="19" name="Textfeld 2">
            <a:extLst>
              <a:ext uri="{FF2B5EF4-FFF2-40B4-BE49-F238E27FC236}">
                <a16:creationId xmlns:a16="http://schemas.microsoft.com/office/drawing/2014/main" id="{308AA2D7-7796-4642-1B30-D6D3C5212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Sicherheitsziele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9935" y="36467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00"/>
                </a:solidFill>
              </a:rPr>
              <a:t>Alice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21412" y="3637984"/>
            <a:ext cx="1492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00"/>
                </a:solidFill>
              </a:rPr>
              <a:t>Bob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" y="2059505"/>
            <a:ext cx="1578478" cy="157847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25" y="1956260"/>
            <a:ext cx="1620180" cy="162018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2547" y="1204881"/>
            <a:ext cx="1414930" cy="1584176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2970463" y="3636005"/>
            <a:ext cx="4320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6600"/>
                </a:solidFill>
              </a:rPr>
              <a:t>Vertraulichkeit</a:t>
            </a:r>
            <a:br>
              <a:rPr lang="de-DE" sz="3600" b="1" dirty="0">
                <a:solidFill>
                  <a:srgbClr val="006600"/>
                </a:solidFill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006600"/>
                </a:solidFill>
                <a:sym typeface="Wingdings" panose="05000000000000000000" pitchFamily="2" charset="2"/>
              </a:rPr>
              <a:t>kein Mitlesen durch Fremde</a:t>
            </a:r>
            <a:endParaRPr lang="de-DE" sz="2400" dirty="0">
              <a:solidFill>
                <a:srgbClr val="0066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F015F74-ADA5-480A-B04A-E7FE8E58BEF8}"/>
              </a:ext>
            </a:extLst>
          </p:cNvPr>
          <p:cNvSpPr txBox="1"/>
          <p:nvPr/>
        </p:nvSpPr>
        <p:spPr>
          <a:xfrm>
            <a:off x="2936699" y="2078495"/>
            <a:ext cx="1713465" cy="1200329"/>
          </a:xfrm>
          <a:custGeom>
            <a:avLst/>
            <a:gdLst>
              <a:gd name="connsiteX0" fmla="*/ 0 w 1713465"/>
              <a:gd name="connsiteY0" fmla="*/ 0 h 1200329"/>
              <a:gd name="connsiteX1" fmla="*/ 554020 w 1713465"/>
              <a:gd name="connsiteY1" fmla="*/ 0 h 1200329"/>
              <a:gd name="connsiteX2" fmla="*/ 1073771 w 1713465"/>
              <a:gd name="connsiteY2" fmla="*/ 0 h 1200329"/>
              <a:gd name="connsiteX3" fmla="*/ 1713465 w 1713465"/>
              <a:gd name="connsiteY3" fmla="*/ 0 h 1200329"/>
              <a:gd name="connsiteX4" fmla="*/ 1713465 w 1713465"/>
              <a:gd name="connsiteY4" fmla="*/ 388106 h 1200329"/>
              <a:gd name="connsiteX5" fmla="*/ 1713465 w 1713465"/>
              <a:gd name="connsiteY5" fmla="*/ 764209 h 1200329"/>
              <a:gd name="connsiteX6" fmla="*/ 1713465 w 1713465"/>
              <a:gd name="connsiteY6" fmla="*/ 1200329 h 1200329"/>
              <a:gd name="connsiteX7" fmla="*/ 1142310 w 1713465"/>
              <a:gd name="connsiteY7" fmla="*/ 1200329 h 1200329"/>
              <a:gd name="connsiteX8" fmla="*/ 536886 w 1713465"/>
              <a:gd name="connsiteY8" fmla="*/ 1200329 h 1200329"/>
              <a:gd name="connsiteX9" fmla="*/ 0 w 1713465"/>
              <a:gd name="connsiteY9" fmla="*/ 1200329 h 1200329"/>
              <a:gd name="connsiteX10" fmla="*/ 0 w 1713465"/>
              <a:gd name="connsiteY10" fmla="*/ 800219 h 1200329"/>
              <a:gd name="connsiteX11" fmla="*/ 0 w 1713465"/>
              <a:gd name="connsiteY11" fmla="*/ 412113 h 1200329"/>
              <a:gd name="connsiteX12" fmla="*/ 0 w 1713465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13465" h="1200329" extrusionOk="0">
                <a:moveTo>
                  <a:pt x="0" y="0"/>
                </a:moveTo>
                <a:cubicBezTo>
                  <a:pt x="143500" y="-31801"/>
                  <a:pt x="431670" y="64996"/>
                  <a:pt x="554020" y="0"/>
                </a:cubicBezTo>
                <a:cubicBezTo>
                  <a:pt x="676370" y="-64996"/>
                  <a:pt x="822352" y="54048"/>
                  <a:pt x="1073771" y="0"/>
                </a:cubicBezTo>
                <a:cubicBezTo>
                  <a:pt x="1325190" y="-54048"/>
                  <a:pt x="1441239" y="27600"/>
                  <a:pt x="1713465" y="0"/>
                </a:cubicBezTo>
                <a:cubicBezTo>
                  <a:pt x="1735378" y="144198"/>
                  <a:pt x="1675695" y="196501"/>
                  <a:pt x="1713465" y="388106"/>
                </a:cubicBezTo>
                <a:cubicBezTo>
                  <a:pt x="1751235" y="579711"/>
                  <a:pt x="1693042" y="583388"/>
                  <a:pt x="1713465" y="764209"/>
                </a:cubicBezTo>
                <a:cubicBezTo>
                  <a:pt x="1733888" y="945030"/>
                  <a:pt x="1709829" y="1034773"/>
                  <a:pt x="1713465" y="1200329"/>
                </a:cubicBezTo>
                <a:cubicBezTo>
                  <a:pt x="1464760" y="1238563"/>
                  <a:pt x="1332064" y="1192954"/>
                  <a:pt x="1142310" y="1200329"/>
                </a:cubicBezTo>
                <a:cubicBezTo>
                  <a:pt x="952556" y="1207704"/>
                  <a:pt x="660387" y="1167833"/>
                  <a:pt x="536886" y="1200329"/>
                </a:cubicBezTo>
                <a:cubicBezTo>
                  <a:pt x="413385" y="1232825"/>
                  <a:pt x="226446" y="1162886"/>
                  <a:pt x="0" y="1200329"/>
                </a:cubicBezTo>
                <a:cubicBezTo>
                  <a:pt x="-31704" y="1028528"/>
                  <a:pt x="5986" y="945405"/>
                  <a:pt x="0" y="800219"/>
                </a:cubicBezTo>
                <a:cubicBezTo>
                  <a:pt x="-5986" y="655033"/>
                  <a:pt x="25362" y="509334"/>
                  <a:pt x="0" y="412113"/>
                </a:cubicBezTo>
                <a:cubicBezTo>
                  <a:pt x="-25362" y="314892"/>
                  <a:pt x="36449" y="173375"/>
                  <a:pt x="0" y="0"/>
                </a:cubicBezTo>
                <a:close/>
              </a:path>
            </a:pathLst>
          </a:custGeom>
          <a:noFill/>
          <a:ln w="127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002060"/>
                </a:solidFill>
                <a:latin typeface="Freestyle Script" panose="030804020302050B0404" pitchFamily="66" charset="0"/>
              </a:rPr>
              <a:t>Hallo Bob!</a:t>
            </a:r>
          </a:p>
          <a:p>
            <a:pPr algn="l"/>
            <a:r>
              <a:rPr lang="de-DE" dirty="0">
                <a:solidFill>
                  <a:srgbClr val="002060"/>
                </a:solidFill>
                <a:latin typeface="Freestyle Script" panose="030804020302050B0404" pitchFamily="66" charset="0"/>
              </a:rPr>
              <a:t>Dein Kennwort lautet Hns1m2Glck. </a:t>
            </a:r>
          </a:p>
          <a:p>
            <a:pPr algn="r"/>
            <a:r>
              <a:rPr lang="de-DE" dirty="0">
                <a:solidFill>
                  <a:srgbClr val="002060"/>
                </a:solidFill>
                <a:latin typeface="Freestyle Script" panose="030804020302050B0404" pitchFamily="66" charset="0"/>
              </a:rPr>
              <a:t>Deine Alice!</a:t>
            </a: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E7AE211C-8D16-856F-6773-FE5D4289308B}"/>
              </a:ext>
            </a:extLst>
          </p:cNvPr>
          <p:cNvSpPr/>
          <p:nvPr/>
        </p:nvSpPr>
        <p:spPr bwMode="auto">
          <a:xfrm>
            <a:off x="2043606" y="3199908"/>
            <a:ext cx="6031560" cy="518681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750489F-7C8D-893F-3D06-E953D470B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5944" y="1522774"/>
            <a:ext cx="1412568" cy="18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Asymmetrische 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562368" y="3705867"/>
            <a:ext cx="3969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verschlüsselt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sz="2000" dirty="0">
                <a:solidFill>
                  <a:srgbClr val="006600"/>
                </a:solidFill>
              </a:rPr>
              <a:t> mit private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zu  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      </a:t>
            </a:r>
          </a:p>
        </p:txBody>
      </p:sp>
      <p:sp>
        <p:nvSpPr>
          <p:cNvPr id="31" name="Rechteck 30"/>
          <p:cNvSpPr/>
          <p:nvPr/>
        </p:nvSpPr>
        <p:spPr>
          <a:xfrm>
            <a:off x="737072" y="4180610"/>
            <a:ext cx="3865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❸ Alice erhält </a:t>
            </a:r>
          </a:p>
        </p:txBody>
      </p:sp>
      <p:cxnSp>
        <p:nvCxnSpPr>
          <p:cNvPr id="35" name="Gerade Verbindung mit Pfeil 34"/>
          <p:cNvCxnSpPr/>
          <p:nvPr/>
        </p:nvCxnSpPr>
        <p:spPr bwMode="auto">
          <a:xfrm>
            <a:off x="4602572" y="4513684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2586092" y="4182920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1707067" y="483424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859717" y="5124980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= OK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90789" y="4526745"/>
            <a:ext cx="3121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entschlüsselt das zweite </a:t>
            </a:r>
          </a:p>
          <a:p>
            <a:pPr algn="l"/>
            <a:r>
              <a:rPr lang="de-DE" dirty="0">
                <a:solidFill>
                  <a:srgbClr val="006600"/>
                </a:solidFill>
              </a:rPr>
              <a:t>Wort zu</a:t>
            </a:r>
          </a:p>
        </p:txBody>
      </p:sp>
      <p:sp>
        <p:nvSpPr>
          <p:cNvPr id="43" name="Rechteck 42"/>
          <p:cNvSpPr/>
          <p:nvPr/>
        </p:nvSpPr>
        <p:spPr>
          <a:xfrm>
            <a:off x="2199680" y="4803743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mit dem Ergebnis</a:t>
            </a: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83F5BD5-2D2C-6356-AB86-7B6C2DBDA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071975E6-3327-B88E-64B0-98BF35A0D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E949EBC-2500-4CDF-26CD-6B34A1ACE3B9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AD17DA5-C2B4-5D57-C116-529D9845149E}"/>
              </a:ext>
            </a:extLst>
          </p:cNvPr>
          <p:cNvSpPr/>
          <p:nvPr/>
        </p:nvSpPr>
        <p:spPr>
          <a:xfrm>
            <a:off x="7311803" y="402495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C2AFAF2-F16C-9B75-E57E-094D87603CAC}"/>
              </a:ext>
            </a:extLst>
          </p:cNvPr>
          <p:cNvSpPr/>
          <p:nvPr/>
        </p:nvSpPr>
        <p:spPr>
          <a:xfrm>
            <a:off x="5557429" y="4356547"/>
            <a:ext cx="384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sowie das verschlüsselte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</a:t>
            </a:r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21F8867-B6C5-5DC6-3EC9-F18AB9FB7986}"/>
              </a:ext>
            </a:extLst>
          </p:cNvPr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19" name="Textfeld 2">
            <a:extLst>
              <a:ext uri="{FF2B5EF4-FFF2-40B4-BE49-F238E27FC236}">
                <a16:creationId xmlns:a16="http://schemas.microsoft.com/office/drawing/2014/main" id="{2FF73783-D4C0-8C13-8C87-CB75A2ED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16BDF-222B-48E2-9407-C78A12C4D4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en-CA" dirty="0" err="1"/>
              <a:t>Einwegfunktionen</a:t>
            </a:r>
            <a:endParaRPr lang="en-CA" dirty="0"/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E0B45EAA-1705-47C0-A3BD-2D90664ED5A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04942" y="1336490"/>
            <a:ext cx="5748571" cy="3313958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DAA53A-8CC5-3A57-815F-31AF6F3A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advClick="0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Signatur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8000" y="4197351"/>
            <a:ext cx="8964613" cy="384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65113" indent="-265113" algn="l">
              <a:lnSpc>
                <a:spcPct val="80000"/>
              </a:lnSpc>
              <a:spcBef>
                <a:spcPct val="50000"/>
              </a:spcBef>
              <a:defRPr/>
            </a:pPr>
            <a:endParaRPr lang="de-DE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FDC7C82-9CC6-2BD4-A54B-1AE0CB19E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552" y="1057299"/>
            <a:ext cx="7185792" cy="444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Signatur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8000" y="4197351"/>
            <a:ext cx="8964613" cy="384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65113" indent="-265113" algn="l">
              <a:lnSpc>
                <a:spcPct val="80000"/>
              </a:lnSpc>
              <a:spcBef>
                <a:spcPct val="50000"/>
              </a:spcBef>
              <a:defRPr/>
            </a:pPr>
            <a:endParaRPr lang="de-DE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19ED1C-88A1-7B4A-48B6-D285EE431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576" y="705880"/>
            <a:ext cx="7065863" cy="49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Hashing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C12EF2B-FFB3-C26A-EF6A-69B3A64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  <a:buFont typeface="Symbol" panose="05050102010706020507" pitchFamily="18" charset="2"/>
              <a:buChar char="-"/>
            </a:pPr>
            <a:r>
              <a:rPr lang="de-DE" b="1" dirty="0"/>
              <a:t>Kompression</a:t>
            </a:r>
            <a:br>
              <a:rPr lang="de-DE" dirty="0"/>
            </a:br>
            <a:r>
              <a:rPr lang="de-DE" dirty="0"/>
              <a:t>Nachrichten beliebiger Länge werden auf Nachrichten einer festen Länge komprimiert.</a:t>
            </a:r>
          </a:p>
          <a:p>
            <a:pPr>
              <a:spcBef>
                <a:spcPts val="3000"/>
              </a:spcBef>
              <a:buFont typeface="Symbol" panose="05050102010706020507" pitchFamily="18" charset="2"/>
              <a:buChar char="-"/>
            </a:pPr>
            <a:r>
              <a:rPr lang="de-DE" b="1" dirty="0"/>
              <a:t>Einwegfunktion</a:t>
            </a:r>
            <a:br>
              <a:rPr lang="de-DE" dirty="0"/>
            </a:br>
            <a:r>
              <a:rPr lang="de-DE" dirty="0"/>
              <a:t>Aus dem Komprimat kann man nicht auf die Nachricht schlussfolgern.</a:t>
            </a:r>
          </a:p>
          <a:p>
            <a:pPr>
              <a:spcBef>
                <a:spcPts val="3000"/>
              </a:spcBef>
              <a:buFont typeface="Symbol" panose="05050102010706020507" pitchFamily="18" charset="2"/>
              <a:buChar char="-"/>
            </a:pPr>
            <a:r>
              <a:rPr lang="de-DE" b="1" dirty="0"/>
              <a:t>Kollisionsresistenz</a:t>
            </a:r>
            <a:br>
              <a:rPr lang="de-DE" dirty="0"/>
            </a:br>
            <a:r>
              <a:rPr lang="de-DE" dirty="0"/>
              <a:t>Es ist praktisch unmöglich, zwei verschiedene Nachrichten mit dem gleichen Hashwert zu finden.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</p:spTree>
    <p:extLst>
      <p:ext uri="{BB962C8B-B14F-4D97-AF65-F5344CB8AC3E}">
        <p14:creationId xmlns:p14="http://schemas.microsoft.com/office/powerpoint/2010/main" val="21292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Hashing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92592D-3A7C-EA6B-3D81-3E16DA19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4" y="1082253"/>
            <a:ext cx="3528392" cy="27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252E96-5577-52AF-7103-5FB7FD577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20" y="1100080"/>
            <a:ext cx="38100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26CA3CE-171C-10AB-CDF2-04BEF38DE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246" y="3937620"/>
            <a:ext cx="6149150" cy="115212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8CFF39-9076-82E4-E8E6-92B62899F03F}"/>
              </a:ext>
            </a:extLst>
          </p:cNvPr>
          <p:cNvSpPr txBox="1"/>
          <p:nvPr/>
        </p:nvSpPr>
        <p:spPr>
          <a:xfrm>
            <a:off x="85718" y="5271459"/>
            <a:ext cx="38090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rgbClr val="006600"/>
                </a:solidFill>
              </a:rPr>
              <a:t>Quelle: http://javacrypto.bplaced.net/g07-md5-hash-kollision/</a:t>
            </a:r>
          </a:p>
        </p:txBody>
      </p:sp>
    </p:spTree>
    <p:extLst>
      <p:ext uri="{BB962C8B-B14F-4D97-AF65-F5344CB8AC3E}">
        <p14:creationId xmlns:p14="http://schemas.microsoft.com/office/powerpoint/2010/main" val="12690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Grenzen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8000" y="4197351"/>
            <a:ext cx="8964613" cy="384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65113" indent="-265113" algn="l">
              <a:lnSpc>
                <a:spcPct val="80000"/>
              </a:lnSpc>
              <a:spcBef>
                <a:spcPct val="50000"/>
              </a:spcBef>
              <a:defRPr/>
            </a:pPr>
            <a:endParaRPr lang="de-DE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5309D79-D08A-4A59-BAD1-E35C44427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4" y="948766"/>
            <a:ext cx="6887796" cy="334889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FCEB550-36AB-4D1F-BE08-DE055B029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856" y="3150870"/>
            <a:ext cx="5970336" cy="20398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269F8C-47BE-1C77-9790-678928C6718E}"/>
              </a:ext>
            </a:extLst>
          </p:cNvPr>
          <p:cNvSpPr txBox="1"/>
          <p:nvPr/>
        </p:nvSpPr>
        <p:spPr>
          <a:xfrm>
            <a:off x="44527" y="5219886"/>
            <a:ext cx="50863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100" dirty="0">
                <a:solidFill>
                  <a:srgbClr val="006600"/>
                </a:solidFill>
              </a:rPr>
              <a:t>Quelle: https://www.martinstoeckli.ch/hash/de/index.php</a:t>
            </a:r>
          </a:p>
        </p:txBody>
      </p:sp>
    </p:spTree>
    <p:extLst>
      <p:ext uri="{BB962C8B-B14F-4D97-AF65-F5344CB8AC3E}">
        <p14:creationId xmlns:p14="http://schemas.microsoft.com/office/powerpoint/2010/main" val="60798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5" y="3705866"/>
            <a:ext cx="707465" cy="792088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675721-F06B-BDB7-B589-9DCDF59F44C1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069AAC9-FE1D-BD39-E163-6428DAF27090}"/>
              </a:ext>
            </a:extLst>
          </p:cNvPr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3CF8637-D5EF-303C-4C92-F9D6FF8B9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409CD1A-DB47-411F-6E86-ABC1CA9B888A}"/>
              </a:ext>
            </a:extLst>
          </p:cNvPr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89B9262E-663A-7DCA-2422-2A70241235B7}"/>
              </a:ext>
            </a:extLst>
          </p:cNvPr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176F387-8C93-D866-165E-3820DEFFD289}"/>
              </a:ext>
            </a:extLst>
          </p:cNvPr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DCA86CA-A2FC-6CB2-230F-6E14AA3494E4}"/>
              </a:ext>
            </a:extLst>
          </p:cNvPr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64B538C6-B183-33A7-49BE-16906542806D}"/>
              </a:ext>
            </a:extLst>
          </p:cNvPr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CDBC03A2-7C14-AE29-4DDC-1C2CE7BCDFAB}"/>
              </a:ext>
            </a:extLst>
          </p:cNvPr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50F53FE2-D06A-03ED-C0FF-6E17FD2D7DB2}"/>
              </a:ext>
            </a:extLst>
          </p:cNvPr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642A72D-9DA5-A6A3-FAA9-84239A55FBE9}"/>
              </a:ext>
            </a:extLst>
          </p:cNvPr>
          <p:cNvSpPr/>
          <p:nvPr/>
        </p:nvSpPr>
        <p:spPr>
          <a:xfrm>
            <a:off x="5562368" y="3705867"/>
            <a:ext cx="3969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verschlüsselt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sz="2000" dirty="0">
                <a:solidFill>
                  <a:srgbClr val="006600"/>
                </a:solidFill>
              </a:rPr>
              <a:t> mit private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zu  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      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308FFAC-49E4-1F2D-F125-E7FE8A19E8E8}"/>
              </a:ext>
            </a:extLst>
          </p:cNvPr>
          <p:cNvSpPr/>
          <p:nvPr/>
        </p:nvSpPr>
        <p:spPr>
          <a:xfrm>
            <a:off x="737072" y="4180610"/>
            <a:ext cx="3865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❸ Alice erhält 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9FD3CE2-A700-4C96-1A51-0A8EC6BCF77B}"/>
              </a:ext>
            </a:extLst>
          </p:cNvPr>
          <p:cNvCxnSpPr/>
          <p:nvPr/>
        </p:nvCxnSpPr>
        <p:spPr bwMode="auto">
          <a:xfrm>
            <a:off x="4602572" y="4513684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:a16="http://schemas.microsoft.com/office/drawing/2014/main" id="{5F9E1BFC-2050-63F3-DC38-3B4FB99BA777}"/>
              </a:ext>
            </a:extLst>
          </p:cNvPr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8C53395D-AEE4-D3D7-FE43-C7998EB06167}"/>
              </a:ext>
            </a:extLst>
          </p:cNvPr>
          <p:cNvSpPr/>
          <p:nvPr/>
        </p:nvSpPr>
        <p:spPr>
          <a:xfrm>
            <a:off x="2586092" y="4182920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737F887C-84E7-B6B9-56DA-D17F7F46A9DF}"/>
              </a:ext>
            </a:extLst>
          </p:cNvPr>
          <p:cNvSpPr/>
          <p:nvPr/>
        </p:nvSpPr>
        <p:spPr>
          <a:xfrm>
            <a:off x="1707067" y="483424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A9787A10-5792-4C59-8DAC-B9D81262090C}"/>
              </a:ext>
            </a:extLst>
          </p:cNvPr>
          <p:cNvSpPr/>
          <p:nvPr/>
        </p:nvSpPr>
        <p:spPr>
          <a:xfrm>
            <a:off x="859717" y="5124980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= OK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5C8C9C82-86E2-3A4D-7EC3-66142FF293A3}"/>
              </a:ext>
            </a:extLst>
          </p:cNvPr>
          <p:cNvSpPr/>
          <p:nvPr/>
        </p:nvSpPr>
        <p:spPr>
          <a:xfrm>
            <a:off x="790789" y="4526745"/>
            <a:ext cx="3121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entschlüsselt das zweite </a:t>
            </a:r>
          </a:p>
          <a:p>
            <a:pPr algn="l"/>
            <a:r>
              <a:rPr lang="de-DE" dirty="0">
                <a:solidFill>
                  <a:srgbClr val="006600"/>
                </a:solidFill>
              </a:rPr>
              <a:t>Wort zu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BE3184B3-0300-3D9C-C3FB-2BD97F60008E}"/>
              </a:ext>
            </a:extLst>
          </p:cNvPr>
          <p:cNvSpPr/>
          <p:nvPr/>
        </p:nvSpPr>
        <p:spPr>
          <a:xfrm>
            <a:off x="2199680" y="4803743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mit dem Ergebnis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79A05BBF-2400-4949-5E27-5675ACEF0DF4}"/>
              </a:ext>
            </a:extLst>
          </p:cNvPr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49F2096-23E3-8806-CA2B-64C5793D4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Textfeld 2">
            <a:extLst>
              <a:ext uri="{FF2B5EF4-FFF2-40B4-BE49-F238E27FC236}">
                <a16:creationId xmlns:a16="http://schemas.microsoft.com/office/drawing/2014/main" id="{B6F72F0F-7C90-189D-E599-E6397657F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28467A9B-541C-ED3C-70FE-DF162FDE2564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B6639F07-A4B2-72E3-5E08-947F65D4E16B}"/>
              </a:ext>
            </a:extLst>
          </p:cNvPr>
          <p:cNvSpPr/>
          <p:nvPr/>
        </p:nvSpPr>
        <p:spPr>
          <a:xfrm>
            <a:off x="7311803" y="402495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C954C548-B23E-58E8-BBD3-D6E722507A87}"/>
              </a:ext>
            </a:extLst>
          </p:cNvPr>
          <p:cNvSpPr/>
          <p:nvPr/>
        </p:nvSpPr>
        <p:spPr>
          <a:xfrm>
            <a:off x="5557429" y="4356547"/>
            <a:ext cx="384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sowie das verschlüsselte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</a:t>
            </a:r>
            <a:endParaRPr lang="de-DE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8E1D4F2A-AFFB-BBA4-56A5-8EB3C5C54AEF}"/>
              </a:ext>
            </a:extLst>
          </p:cNvPr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59" name="Textfeld 2">
            <a:extLst>
              <a:ext uri="{FF2B5EF4-FFF2-40B4-BE49-F238E27FC236}">
                <a16:creationId xmlns:a16="http://schemas.microsoft.com/office/drawing/2014/main" id="{0E545EED-AA94-AFCF-F717-9FD7CEDC4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2475DB89-75E0-56A8-A7EE-7128DD27B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3CD950D7-0FAE-4EB5-0B0A-E1E50D3336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704846" y="3875505"/>
            <a:ext cx="594132" cy="6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31524C5-865F-2C47-54BF-F0503E744875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E228179-456C-B132-D924-83FE6C1BE882}"/>
              </a:ext>
            </a:extLst>
          </p:cNvPr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B1FB2B3-5634-8351-A272-FD7911DDC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9E2C8364-014E-F219-79B7-C67AE7BDFFEE}"/>
              </a:ext>
            </a:extLst>
          </p:cNvPr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612B9420-6ED5-ED3D-9520-3F62DCF7C5E0}"/>
              </a:ext>
            </a:extLst>
          </p:cNvPr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2F2D0DC-AD4C-1F54-82F2-FCC20F4967B5}"/>
              </a:ext>
            </a:extLst>
          </p:cNvPr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E1613980-946A-B9FF-F6B5-933CB91271CD}"/>
              </a:ext>
            </a:extLst>
          </p:cNvPr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772D0507-6361-0605-8AFE-67459A2E3269}"/>
              </a:ext>
            </a:extLst>
          </p:cNvPr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B1028F51-F1BF-1C34-9709-CB2CEA21834C}"/>
              </a:ext>
            </a:extLst>
          </p:cNvPr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888BC119-07D9-A5CB-F304-DA89CB3C8304}"/>
              </a:ext>
            </a:extLst>
          </p:cNvPr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7D6AC53-BA8F-353A-ABA7-E9ADC4B2C2CC}"/>
              </a:ext>
            </a:extLst>
          </p:cNvPr>
          <p:cNvSpPr/>
          <p:nvPr/>
        </p:nvSpPr>
        <p:spPr>
          <a:xfrm>
            <a:off x="5562368" y="3705867"/>
            <a:ext cx="3969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verschlüsselt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sz="2000" dirty="0">
                <a:solidFill>
                  <a:srgbClr val="006600"/>
                </a:solidFill>
              </a:rPr>
              <a:t> mit private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zu  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      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C60900C-79B2-FD75-5EA6-6E8940C491FA}"/>
              </a:ext>
            </a:extLst>
          </p:cNvPr>
          <p:cNvSpPr/>
          <p:nvPr/>
        </p:nvSpPr>
        <p:spPr>
          <a:xfrm>
            <a:off x="737072" y="4180610"/>
            <a:ext cx="3865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❸ Alice erhält 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B20A6758-DA94-F056-464B-59B348B98073}"/>
              </a:ext>
            </a:extLst>
          </p:cNvPr>
          <p:cNvCxnSpPr/>
          <p:nvPr/>
        </p:nvCxnSpPr>
        <p:spPr bwMode="auto">
          <a:xfrm>
            <a:off x="4602572" y="4513684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:a16="http://schemas.microsoft.com/office/drawing/2014/main" id="{77BCC255-4D35-1368-35B7-C060F71F5945}"/>
              </a:ext>
            </a:extLst>
          </p:cNvPr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32E1AF0C-418A-C6CF-DD03-C967E02DEBDC}"/>
              </a:ext>
            </a:extLst>
          </p:cNvPr>
          <p:cNvSpPr/>
          <p:nvPr/>
        </p:nvSpPr>
        <p:spPr>
          <a:xfrm>
            <a:off x="2586092" y="4182920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91F8CDE1-BCB0-C2D2-6F2B-E023B0A7857F}"/>
              </a:ext>
            </a:extLst>
          </p:cNvPr>
          <p:cNvSpPr/>
          <p:nvPr/>
        </p:nvSpPr>
        <p:spPr>
          <a:xfrm>
            <a:off x="1707067" y="483424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9398520A-C77F-8CC3-405D-77124E7E4726}"/>
              </a:ext>
            </a:extLst>
          </p:cNvPr>
          <p:cNvSpPr/>
          <p:nvPr/>
        </p:nvSpPr>
        <p:spPr>
          <a:xfrm>
            <a:off x="859717" y="5124980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= OK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C3A8E2C5-295E-FA43-C4A1-F2105A88D988}"/>
              </a:ext>
            </a:extLst>
          </p:cNvPr>
          <p:cNvSpPr/>
          <p:nvPr/>
        </p:nvSpPr>
        <p:spPr>
          <a:xfrm>
            <a:off x="790789" y="4526745"/>
            <a:ext cx="3121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entschlüsselt das zweite </a:t>
            </a:r>
          </a:p>
          <a:p>
            <a:pPr algn="l"/>
            <a:r>
              <a:rPr lang="de-DE" dirty="0">
                <a:solidFill>
                  <a:srgbClr val="006600"/>
                </a:solidFill>
              </a:rPr>
              <a:t>Wort zu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D410221F-3444-77BE-7F30-FA4277F73B3E}"/>
              </a:ext>
            </a:extLst>
          </p:cNvPr>
          <p:cNvSpPr/>
          <p:nvPr/>
        </p:nvSpPr>
        <p:spPr>
          <a:xfrm>
            <a:off x="2199680" y="4803743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mit dem Ergebnis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CCB5A7B2-3370-9752-9A7C-A46BC31D3761}"/>
              </a:ext>
            </a:extLst>
          </p:cNvPr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ADC99F7E-FF1D-5258-B76B-A2CB9E238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Textfeld 2">
            <a:extLst>
              <a:ext uri="{FF2B5EF4-FFF2-40B4-BE49-F238E27FC236}">
                <a16:creationId xmlns:a16="http://schemas.microsoft.com/office/drawing/2014/main" id="{909E4039-DB01-49D8-F6FB-13B40599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C7D92F33-6D46-475F-59F8-90242AEE632D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5619A140-FE50-FBB1-448D-F09B2868349C}"/>
              </a:ext>
            </a:extLst>
          </p:cNvPr>
          <p:cNvSpPr/>
          <p:nvPr/>
        </p:nvSpPr>
        <p:spPr>
          <a:xfrm>
            <a:off x="7311803" y="402495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D11A5FF0-F9A3-F7F8-6FF6-F99241E25AC4}"/>
              </a:ext>
            </a:extLst>
          </p:cNvPr>
          <p:cNvSpPr/>
          <p:nvPr/>
        </p:nvSpPr>
        <p:spPr>
          <a:xfrm>
            <a:off x="5557429" y="4356547"/>
            <a:ext cx="384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sowie das verschlüsselte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</a:t>
            </a:r>
            <a:endParaRPr lang="de-DE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58A0BA26-0479-16E9-877A-EF95B29F8D84}"/>
              </a:ext>
            </a:extLst>
          </p:cNvPr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59" name="Textfeld 2">
            <a:extLst>
              <a:ext uri="{FF2B5EF4-FFF2-40B4-BE49-F238E27FC236}">
                <a16:creationId xmlns:a16="http://schemas.microsoft.com/office/drawing/2014/main" id="{18EF5971-EA8F-1BDB-2D25-CD340A8CB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72" y="2382026"/>
            <a:ext cx="707465" cy="792088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57DD2AA8-296D-58A2-E7D5-48F9A1711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580292" y="2558680"/>
            <a:ext cx="594132" cy="6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54" y="1381566"/>
            <a:ext cx="707465" cy="792088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E9DD0-279C-10D9-0746-5BCCA71198C9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E327584-25E2-DFAE-53A6-717A3D8268FF}"/>
              </a:ext>
            </a:extLst>
          </p:cNvPr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B01EC9-8B66-6458-9C45-90318E32F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79743D2-2E81-1284-D932-37E8FDB0ED5C}"/>
              </a:ext>
            </a:extLst>
          </p:cNvPr>
          <p:cNvCxnSpPr/>
          <p:nvPr/>
        </p:nvCxnSpPr>
        <p:spPr bwMode="auto">
          <a:xfrm>
            <a:off x="4612686" y="2240729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03E29AAD-3B12-AD94-1A9A-C0490DBA0C05}"/>
              </a:ext>
            </a:extLst>
          </p:cNvPr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E3D1277-A76B-B321-CB01-EC599700D325}"/>
              </a:ext>
            </a:extLst>
          </p:cNvPr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D0941FD-FBFA-0793-5D9C-08AD0D698AC3}"/>
              </a:ext>
            </a:extLst>
          </p:cNvPr>
          <p:cNvCxnSpPr/>
          <p:nvPr/>
        </p:nvCxnSpPr>
        <p:spPr bwMode="auto">
          <a:xfrm>
            <a:off x="4602572" y="2473361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DBC079E7-0C0D-C071-1D77-A1D65AB8DA78}"/>
              </a:ext>
            </a:extLst>
          </p:cNvPr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13F0027-400F-C05D-1055-A7FD347D5AE3}"/>
              </a:ext>
            </a:extLst>
          </p:cNvPr>
          <p:cNvCxnSpPr/>
          <p:nvPr/>
        </p:nvCxnSpPr>
        <p:spPr bwMode="auto">
          <a:xfrm>
            <a:off x="4648200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13AB1C17-7711-8431-0020-82BBE5310A5F}"/>
              </a:ext>
            </a:extLst>
          </p:cNvPr>
          <p:cNvSpPr/>
          <p:nvPr/>
        </p:nvSpPr>
        <p:spPr>
          <a:xfrm>
            <a:off x="8277036" y="298944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FA048A3-F220-E777-A1FE-C6CADC197C1B}"/>
              </a:ext>
            </a:extLst>
          </p:cNvPr>
          <p:cNvSpPr/>
          <p:nvPr/>
        </p:nvSpPr>
        <p:spPr>
          <a:xfrm>
            <a:off x="5562368" y="3705867"/>
            <a:ext cx="3969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verschlüsselt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sz="2000" dirty="0">
                <a:solidFill>
                  <a:srgbClr val="006600"/>
                </a:solidFill>
              </a:rPr>
              <a:t> mit private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zu  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      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8B4C463-9A83-CDAB-42D1-AEE5FD63907D}"/>
              </a:ext>
            </a:extLst>
          </p:cNvPr>
          <p:cNvSpPr/>
          <p:nvPr/>
        </p:nvSpPr>
        <p:spPr>
          <a:xfrm>
            <a:off x="737072" y="4180610"/>
            <a:ext cx="3865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❸ Alice erhält 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0628FA32-5C96-F3C3-3D21-01399C607061}"/>
              </a:ext>
            </a:extLst>
          </p:cNvPr>
          <p:cNvCxnSpPr/>
          <p:nvPr/>
        </p:nvCxnSpPr>
        <p:spPr bwMode="auto">
          <a:xfrm>
            <a:off x="4602572" y="4513684"/>
            <a:ext cx="909228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:a16="http://schemas.microsoft.com/office/drawing/2014/main" id="{3E841A51-D776-53CF-B63C-434AFD246165}"/>
              </a:ext>
            </a:extLst>
          </p:cNvPr>
          <p:cNvSpPr/>
          <p:nvPr/>
        </p:nvSpPr>
        <p:spPr>
          <a:xfrm>
            <a:off x="790789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TYLWC.SW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1FC12586-4685-A5D4-8977-44F0626FFA15}"/>
              </a:ext>
            </a:extLst>
          </p:cNvPr>
          <p:cNvSpPr/>
          <p:nvPr/>
        </p:nvSpPr>
        <p:spPr>
          <a:xfrm>
            <a:off x="2586092" y="4182920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0DB0EA65-BE35-5EE8-9E13-955E74866396}"/>
              </a:ext>
            </a:extLst>
          </p:cNvPr>
          <p:cNvSpPr/>
          <p:nvPr/>
        </p:nvSpPr>
        <p:spPr>
          <a:xfrm>
            <a:off x="1707067" y="483424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9C549D0-DD4C-3C99-5FA7-41D0AED6DEEE}"/>
              </a:ext>
            </a:extLst>
          </p:cNvPr>
          <p:cNvSpPr/>
          <p:nvPr/>
        </p:nvSpPr>
        <p:spPr>
          <a:xfrm>
            <a:off x="859717" y="5124980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 = OK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06E4DE4A-AD47-E61C-F67A-950E77FDAEA0}"/>
              </a:ext>
            </a:extLst>
          </p:cNvPr>
          <p:cNvSpPr/>
          <p:nvPr/>
        </p:nvSpPr>
        <p:spPr>
          <a:xfrm>
            <a:off x="790789" y="4526745"/>
            <a:ext cx="3121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entschlüsselt das zweite </a:t>
            </a:r>
          </a:p>
          <a:p>
            <a:pPr algn="l"/>
            <a:r>
              <a:rPr lang="de-DE" dirty="0">
                <a:solidFill>
                  <a:srgbClr val="006600"/>
                </a:solidFill>
              </a:rPr>
              <a:t>Wort zu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70A12AE6-8554-DBD5-0803-531C502A15EC}"/>
              </a:ext>
            </a:extLst>
          </p:cNvPr>
          <p:cNvSpPr/>
          <p:nvPr/>
        </p:nvSpPr>
        <p:spPr>
          <a:xfrm>
            <a:off x="2199680" y="4803743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mit dem Ergebnis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3FE6DDD1-415A-98F5-E42E-77293360C81C}"/>
              </a:ext>
            </a:extLst>
          </p:cNvPr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B8C48E1-CFE5-D295-29F4-B098C14AC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Textfeld 2">
            <a:extLst>
              <a:ext uri="{FF2B5EF4-FFF2-40B4-BE49-F238E27FC236}">
                <a16:creationId xmlns:a16="http://schemas.microsoft.com/office/drawing/2014/main" id="{C03D3A7F-C010-77FA-E63E-37BB0CF4F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111" y="1427076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514ECB14-72E2-8CB1-339F-36EFEFDF874B}"/>
              </a:ext>
            </a:extLst>
          </p:cNvPr>
          <p:cNvSpPr/>
          <p:nvPr/>
        </p:nvSpPr>
        <p:spPr>
          <a:xfrm>
            <a:off x="2630284" y="1087298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39699F3B-8598-F691-A698-F0816E6B9DE5}"/>
              </a:ext>
            </a:extLst>
          </p:cNvPr>
          <p:cNvSpPr/>
          <p:nvPr/>
        </p:nvSpPr>
        <p:spPr>
          <a:xfrm>
            <a:off x="7311803" y="402495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H.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5C5E586-2A25-F2A7-CCFF-A7875BCC9925}"/>
              </a:ext>
            </a:extLst>
          </p:cNvPr>
          <p:cNvSpPr/>
          <p:nvPr/>
        </p:nvSpPr>
        <p:spPr>
          <a:xfrm>
            <a:off x="5557429" y="4356547"/>
            <a:ext cx="384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sowie das verschlüsselte </a:t>
            </a:r>
            <a:r>
              <a:rPr lang="de-DE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OK</a:t>
            </a:r>
            <a:r>
              <a:rPr lang="de-DE" dirty="0">
                <a:solidFill>
                  <a:srgbClr val="006600"/>
                </a:solidFill>
              </a:rPr>
              <a:t> </a:t>
            </a:r>
            <a:endParaRPr lang="de-DE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29ACAF93-3CA7-1018-EA3D-417B230AB220}"/>
              </a:ext>
            </a:extLst>
          </p:cNvPr>
          <p:cNvSpPr/>
          <p:nvPr/>
        </p:nvSpPr>
        <p:spPr>
          <a:xfrm>
            <a:off x="5557429" y="2974059"/>
            <a:ext cx="32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entschlüsselt: </a:t>
            </a:r>
          </a:p>
        </p:txBody>
      </p:sp>
      <p:sp>
        <p:nvSpPr>
          <p:cNvPr id="59" name="Textfeld 2">
            <a:extLst>
              <a:ext uri="{FF2B5EF4-FFF2-40B4-BE49-F238E27FC236}">
                <a16:creationId xmlns:a16="http://schemas.microsoft.com/office/drawing/2014/main" id="{79B0616C-1E3F-8D4F-39A6-2896D42CC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1BD1C04A-AA64-4E57-9C37-BE04B6586C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690568" y="1566580"/>
            <a:ext cx="594132" cy="6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feld 33"/>
          <p:cNvSpPr txBox="1"/>
          <p:nvPr/>
        </p:nvSpPr>
        <p:spPr>
          <a:xfrm>
            <a:off x="2516332" y="3642593"/>
            <a:ext cx="50882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006600"/>
                </a:solidFill>
              </a:rPr>
              <a:t>Integrität</a:t>
            </a:r>
            <a:br>
              <a:rPr lang="de-DE" sz="3600" b="1" dirty="0">
                <a:solidFill>
                  <a:srgbClr val="006600"/>
                </a:solidFill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006600"/>
                </a:solidFill>
                <a:sym typeface="Wingdings" panose="05000000000000000000" pitchFamily="2" charset="2"/>
              </a:rPr>
              <a:t>keine Manipulation durch Fremde</a:t>
            </a:r>
            <a:endParaRPr lang="de-DE" sz="2400" b="1" dirty="0">
              <a:solidFill>
                <a:srgbClr val="006600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Sicherheitsziele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4FB1A2D-FC53-48CF-96AF-5F338F4B2A07}"/>
              </a:ext>
            </a:extLst>
          </p:cNvPr>
          <p:cNvSpPr txBox="1"/>
          <p:nvPr/>
        </p:nvSpPr>
        <p:spPr>
          <a:xfrm>
            <a:off x="6361031" y="1628115"/>
            <a:ext cx="1620180" cy="1323439"/>
          </a:xfrm>
          <a:custGeom>
            <a:avLst/>
            <a:gdLst>
              <a:gd name="connsiteX0" fmla="*/ 0 w 1620180"/>
              <a:gd name="connsiteY0" fmla="*/ 0 h 1323439"/>
              <a:gd name="connsiteX1" fmla="*/ 572464 w 1620180"/>
              <a:gd name="connsiteY1" fmla="*/ 0 h 1323439"/>
              <a:gd name="connsiteX2" fmla="*/ 1080120 w 1620180"/>
              <a:gd name="connsiteY2" fmla="*/ 0 h 1323439"/>
              <a:gd name="connsiteX3" fmla="*/ 1620180 w 1620180"/>
              <a:gd name="connsiteY3" fmla="*/ 0 h 1323439"/>
              <a:gd name="connsiteX4" fmla="*/ 1620180 w 1620180"/>
              <a:gd name="connsiteY4" fmla="*/ 454381 h 1323439"/>
              <a:gd name="connsiteX5" fmla="*/ 1620180 w 1620180"/>
              <a:gd name="connsiteY5" fmla="*/ 921996 h 1323439"/>
              <a:gd name="connsiteX6" fmla="*/ 1620180 w 1620180"/>
              <a:gd name="connsiteY6" fmla="*/ 1323439 h 1323439"/>
              <a:gd name="connsiteX7" fmla="*/ 1080120 w 1620180"/>
              <a:gd name="connsiteY7" fmla="*/ 1323439 h 1323439"/>
              <a:gd name="connsiteX8" fmla="*/ 540060 w 1620180"/>
              <a:gd name="connsiteY8" fmla="*/ 1323439 h 1323439"/>
              <a:gd name="connsiteX9" fmla="*/ 0 w 1620180"/>
              <a:gd name="connsiteY9" fmla="*/ 1323439 h 1323439"/>
              <a:gd name="connsiteX10" fmla="*/ 0 w 1620180"/>
              <a:gd name="connsiteY10" fmla="*/ 869058 h 1323439"/>
              <a:gd name="connsiteX11" fmla="*/ 0 w 1620180"/>
              <a:gd name="connsiteY11" fmla="*/ 467615 h 1323439"/>
              <a:gd name="connsiteX12" fmla="*/ 0 w 1620180"/>
              <a:gd name="connsiteY1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0180" h="1323439" extrusionOk="0">
                <a:moveTo>
                  <a:pt x="0" y="0"/>
                </a:moveTo>
                <a:cubicBezTo>
                  <a:pt x="212999" y="-58837"/>
                  <a:pt x="414245" y="33838"/>
                  <a:pt x="572464" y="0"/>
                </a:cubicBezTo>
                <a:cubicBezTo>
                  <a:pt x="730683" y="-33838"/>
                  <a:pt x="828257" y="51530"/>
                  <a:pt x="1080120" y="0"/>
                </a:cubicBezTo>
                <a:cubicBezTo>
                  <a:pt x="1331983" y="-51530"/>
                  <a:pt x="1363364" y="15291"/>
                  <a:pt x="1620180" y="0"/>
                </a:cubicBezTo>
                <a:cubicBezTo>
                  <a:pt x="1645394" y="165192"/>
                  <a:pt x="1614501" y="267221"/>
                  <a:pt x="1620180" y="454381"/>
                </a:cubicBezTo>
                <a:cubicBezTo>
                  <a:pt x="1625859" y="641541"/>
                  <a:pt x="1616014" y="713908"/>
                  <a:pt x="1620180" y="921996"/>
                </a:cubicBezTo>
                <a:cubicBezTo>
                  <a:pt x="1624346" y="1130084"/>
                  <a:pt x="1613248" y="1133075"/>
                  <a:pt x="1620180" y="1323439"/>
                </a:cubicBezTo>
                <a:cubicBezTo>
                  <a:pt x="1450545" y="1356027"/>
                  <a:pt x="1297936" y="1271608"/>
                  <a:pt x="1080120" y="1323439"/>
                </a:cubicBezTo>
                <a:cubicBezTo>
                  <a:pt x="862304" y="1375270"/>
                  <a:pt x="750898" y="1310373"/>
                  <a:pt x="540060" y="1323439"/>
                </a:cubicBezTo>
                <a:cubicBezTo>
                  <a:pt x="329222" y="1336505"/>
                  <a:pt x="252853" y="1293782"/>
                  <a:pt x="0" y="1323439"/>
                </a:cubicBezTo>
                <a:cubicBezTo>
                  <a:pt x="-10857" y="1139001"/>
                  <a:pt x="53382" y="988037"/>
                  <a:pt x="0" y="869058"/>
                </a:cubicBezTo>
                <a:cubicBezTo>
                  <a:pt x="-53382" y="750079"/>
                  <a:pt x="29058" y="611932"/>
                  <a:pt x="0" y="467615"/>
                </a:cubicBezTo>
                <a:cubicBezTo>
                  <a:pt x="-29058" y="323298"/>
                  <a:pt x="47076" y="174624"/>
                  <a:pt x="0" y="0"/>
                </a:cubicBezTo>
                <a:close/>
              </a:path>
            </a:pathLst>
          </a:custGeom>
          <a:noFill/>
          <a:ln w="127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26555009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Hallo Bob!</a:t>
            </a:r>
          </a:p>
          <a:p>
            <a:pPr algn="l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Dein Kennwort lautet GoldeneGans1. </a:t>
            </a:r>
          </a:p>
          <a:p>
            <a:pPr algn="r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Deine Alice!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529FBF5-83C3-F42D-0529-FA1C863F920F}"/>
              </a:ext>
            </a:extLst>
          </p:cNvPr>
          <p:cNvSpPr txBox="1"/>
          <p:nvPr/>
        </p:nvSpPr>
        <p:spPr>
          <a:xfrm>
            <a:off x="459935" y="36467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00"/>
                </a:solidFill>
              </a:rPr>
              <a:t>Alice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C46F661-CBA3-B571-AFBB-CF6D60106DAD}"/>
              </a:ext>
            </a:extLst>
          </p:cNvPr>
          <p:cNvSpPr txBox="1"/>
          <p:nvPr/>
        </p:nvSpPr>
        <p:spPr>
          <a:xfrm>
            <a:off x="8221412" y="3637984"/>
            <a:ext cx="1492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00"/>
                </a:solidFill>
              </a:rPr>
              <a:t>Bob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E9CC6B2-C26D-0426-94DB-396AD76F1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" y="2059505"/>
            <a:ext cx="1578478" cy="157847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69C90ED-606D-2EC1-B23B-A68B8C5CB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25" y="1956260"/>
            <a:ext cx="1620180" cy="162018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3883BA5-145F-C0B4-18D7-3518D5EFE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2547" y="1204881"/>
            <a:ext cx="1414930" cy="158417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5A7CD89-54DE-3D4B-6E81-075631C2BC2A}"/>
              </a:ext>
            </a:extLst>
          </p:cNvPr>
          <p:cNvSpPr txBox="1"/>
          <p:nvPr/>
        </p:nvSpPr>
        <p:spPr>
          <a:xfrm>
            <a:off x="2936699" y="2078495"/>
            <a:ext cx="1713465" cy="1200329"/>
          </a:xfrm>
          <a:custGeom>
            <a:avLst/>
            <a:gdLst>
              <a:gd name="connsiteX0" fmla="*/ 0 w 1713465"/>
              <a:gd name="connsiteY0" fmla="*/ 0 h 1200329"/>
              <a:gd name="connsiteX1" fmla="*/ 554020 w 1713465"/>
              <a:gd name="connsiteY1" fmla="*/ 0 h 1200329"/>
              <a:gd name="connsiteX2" fmla="*/ 1073771 w 1713465"/>
              <a:gd name="connsiteY2" fmla="*/ 0 h 1200329"/>
              <a:gd name="connsiteX3" fmla="*/ 1713465 w 1713465"/>
              <a:gd name="connsiteY3" fmla="*/ 0 h 1200329"/>
              <a:gd name="connsiteX4" fmla="*/ 1713465 w 1713465"/>
              <a:gd name="connsiteY4" fmla="*/ 388106 h 1200329"/>
              <a:gd name="connsiteX5" fmla="*/ 1713465 w 1713465"/>
              <a:gd name="connsiteY5" fmla="*/ 764209 h 1200329"/>
              <a:gd name="connsiteX6" fmla="*/ 1713465 w 1713465"/>
              <a:gd name="connsiteY6" fmla="*/ 1200329 h 1200329"/>
              <a:gd name="connsiteX7" fmla="*/ 1142310 w 1713465"/>
              <a:gd name="connsiteY7" fmla="*/ 1200329 h 1200329"/>
              <a:gd name="connsiteX8" fmla="*/ 536886 w 1713465"/>
              <a:gd name="connsiteY8" fmla="*/ 1200329 h 1200329"/>
              <a:gd name="connsiteX9" fmla="*/ 0 w 1713465"/>
              <a:gd name="connsiteY9" fmla="*/ 1200329 h 1200329"/>
              <a:gd name="connsiteX10" fmla="*/ 0 w 1713465"/>
              <a:gd name="connsiteY10" fmla="*/ 800219 h 1200329"/>
              <a:gd name="connsiteX11" fmla="*/ 0 w 1713465"/>
              <a:gd name="connsiteY11" fmla="*/ 412113 h 1200329"/>
              <a:gd name="connsiteX12" fmla="*/ 0 w 1713465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13465" h="1200329" extrusionOk="0">
                <a:moveTo>
                  <a:pt x="0" y="0"/>
                </a:moveTo>
                <a:cubicBezTo>
                  <a:pt x="143500" y="-31801"/>
                  <a:pt x="431670" y="64996"/>
                  <a:pt x="554020" y="0"/>
                </a:cubicBezTo>
                <a:cubicBezTo>
                  <a:pt x="676370" y="-64996"/>
                  <a:pt x="822352" y="54048"/>
                  <a:pt x="1073771" y="0"/>
                </a:cubicBezTo>
                <a:cubicBezTo>
                  <a:pt x="1325190" y="-54048"/>
                  <a:pt x="1441239" y="27600"/>
                  <a:pt x="1713465" y="0"/>
                </a:cubicBezTo>
                <a:cubicBezTo>
                  <a:pt x="1735378" y="144198"/>
                  <a:pt x="1675695" y="196501"/>
                  <a:pt x="1713465" y="388106"/>
                </a:cubicBezTo>
                <a:cubicBezTo>
                  <a:pt x="1751235" y="579711"/>
                  <a:pt x="1693042" y="583388"/>
                  <a:pt x="1713465" y="764209"/>
                </a:cubicBezTo>
                <a:cubicBezTo>
                  <a:pt x="1733888" y="945030"/>
                  <a:pt x="1709829" y="1034773"/>
                  <a:pt x="1713465" y="1200329"/>
                </a:cubicBezTo>
                <a:cubicBezTo>
                  <a:pt x="1464760" y="1238563"/>
                  <a:pt x="1332064" y="1192954"/>
                  <a:pt x="1142310" y="1200329"/>
                </a:cubicBezTo>
                <a:cubicBezTo>
                  <a:pt x="952556" y="1207704"/>
                  <a:pt x="660387" y="1167833"/>
                  <a:pt x="536886" y="1200329"/>
                </a:cubicBezTo>
                <a:cubicBezTo>
                  <a:pt x="413385" y="1232825"/>
                  <a:pt x="226446" y="1162886"/>
                  <a:pt x="0" y="1200329"/>
                </a:cubicBezTo>
                <a:cubicBezTo>
                  <a:pt x="-31704" y="1028528"/>
                  <a:pt x="5986" y="945405"/>
                  <a:pt x="0" y="800219"/>
                </a:cubicBezTo>
                <a:cubicBezTo>
                  <a:pt x="-5986" y="655033"/>
                  <a:pt x="25362" y="509334"/>
                  <a:pt x="0" y="412113"/>
                </a:cubicBezTo>
                <a:cubicBezTo>
                  <a:pt x="-25362" y="314892"/>
                  <a:pt x="36449" y="173375"/>
                  <a:pt x="0" y="0"/>
                </a:cubicBezTo>
                <a:close/>
              </a:path>
            </a:pathLst>
          </a:custGeom>
          <a:noFill/>
          <a:ln w="127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002060"/>
                </a:solidFill>
                <a:latin typeface="Freestyle Script" panose="030804020302050B0404" pitchFamily="66" charset="0"/>
              </a:rPr>
              <a:t>Hallo Bob!</a:t>
            </a:r>
          </a:p>
          <a:p>
            <a:pPr algn="l"/>
            <a:r>
              <a:rPr lang="de-DE" dirty="0">
                <a:solidFill>
                  <a:srgbClr val="002060"/>
                </a:solidFill>
                <a:latin typeface="Freestyle Script" panose="030804020302050B0404" pitchFamily="66" charset="0"/>
              </a:rPr>
              <a:t>Dein Kennwort lautet Hns1m2Glck. </a:t>
            </a:r>
          </a:p>
          <a:p>
            <a:pPr algn="r"/>
            <a:r>
              <a:rPr lang="de-DE" dirty="0">
                <a:solidFill>
                  <a:srgbClr val="002060"/>
                </a:solidFill>
                <a:latin typeface="Freestyle Script" panose="030804020302050B0404" pitchFamily="66" charset="0"/>
              </a:rPr>
              <a:t>Deine Alice!</a:t>
            </a:r>
          </a:p>
        </p:txBody>
      </p:sp>
      <p:sp>
        <p:nvSpPr>
          <p:cNvPr id="29" name="Pfeil: nach rechts 28">
            <a:extLst>
              <a:ext uri="{FF2B5EF4-FFF2-40B4-BE49-F238E27FC236}">
                <a16:creationId xmlns:a16="http://schemas.microsoft.com/office/drawing/2014/main" id="{A306FE0E-CEDE-1FCA-22E1-9870E32BBF8C}"/>
              </a:ext>
            </a:extLst>
          </p:cNvPr>
          <p:cNvSpPr/>
          <p:nvPr/>
        </p:nvSpPr>
        <p:spPr bwMode="auto">
          <a:xfrm rot="16200000">
            <a:off x="4523181" y="2873809"/>
            <a:ext cx="878005" cy="518681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Pfeil: nach rechts 30">
            <a:extLst>
              <a:ext uri="{FF2B5EF4-FFF2-40B4-BE49-F238E27FC236}">
                <a16:creationId xmlns:a16="http://schemas.microsoft.com/office/drawing/2014/main" id="{8A046A96-AA23-88F4-56FD-8BEC29527285}"/>
              </a:ext>
            </a:extLst>
          </p:cNvPr>
          <p:cNvSpPr/>
          <p:nvPr/>
        </p:nvSpPr>
        <p:spPr bwMode="auto">
          <a:xfrm>
            <a:off x="5999525" y="3192520"/>
            <a:ext cx="2089864" cy="518681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4C4966A3-01E3-5E23-4D48-103E0F93CB69}"/>
              </a:ext>
            </a:extLst>
          </p:cNvPr>
          <p:cNvSpPr/>
          <p:nvPr/>
        </p:nvSpPr>
        <p:spPr bwMode="auto">
          <a:xfrm>
            <a:off x="2043606" y="3332019"/>
            <a:ext cx="2820370" cy="244421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1B1B63E-A2EC-4546-F704-675A23678F96}"/>
              </a:ext>
            </a:extLst>
          </p:cNvPr>
          <p:cNvSpPr/>
          <p:nvPr/>
        </p:nvSpPr>
        <p:spPr bwMode="auto">
          <a:xfrm>
            <a:off x="5550376" y="2234053"/>
            <a:ext cx="692991" cy="244421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36651A32-0621-DC41-CDF0-B8B353F44FFB}"/>
              </a:ext>
            </a:extLst>
          </p:cNvPr>
          <p:cNvSpPr/>
          <p:nvPr/>
        </p:nvSpPr>
        <p:spPr bwMode="auto">
          <a:xfrm rot="5400000">
            <a:off x="5461434" y="2779268"/>
            <a:ext cx="1320602" cy="244421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3999880" y="2240729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36" y="1377409"/>
            <a:ext cx="707465" cy="792088"/>
          </a:xfrm>
          <a:prstGeom prst="rect">
            <a:avLst/>
          </a:prstGeom>
        </p:spPr>
      </p:pic>
      <p:sp>
        <p:nvSpPr>
          <p:cNvPr id="46" name="Textfeld 2"/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6B4874-1192-82E9-58BB-ECF62B907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058048" y="1535329"/>
            <a:ext cx="594132" cy="689153"/>
          </a:xfrm>
          <a:prstGeom prst="rect">
            <a:avLst/>
          </a:prstGeom>
        </p:spPr>
      </p:pic>
      <p:sp>
        <p:nvSpPr>
          <p:cNvPr id="23" name="Textfeld 2">
            <a:extLst>
              <a:ext uri="{FF2B5EF4-FFF2-40B4-BE49-F238E27FC236}">
                <a16:creationId xmlns:a16="http://schemas.microsoft.com/office/drawing/2014/main" id="{1AB4C23A-81AD-4978-7376-248E1214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5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3999880" y="2240729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48" name="Gerade Verbindung mit Pfeil 47"/>
          <p:cNvCxnSpPr>
            <a:cxnSpLocks/>
          </p:cNvCxnSpPr>
          <p:nvPr/>
        </p:nvCxnSpPr>
        <p:spPr bwMode="auto">
          <a:xfrm>
            <a:off x="5007992" y="2473361"/>
            <a:ext cx="549437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439A7FA-C64F-3BAB-42F3-DF102B4CA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3" name="Textfeld 2">
            <a:extLst>
              <a:ext uri="{FF2B5EF4-FFF2-40B4-BE49-F238E27FC236}">
                <a16:creationId xmlns:a16="http://schemas.microsoft.com/office/drawing/2014/main" id="{1AB4C23A-81AD-4978-7376-248E1214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6" name="Textfeld 2"/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04" y="1673767"/>
            <a:ext cx="707465" cy="7920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D6B4874-1192-82E9-58BB-ECF62B907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499016" y="1831687"/>
            <a:ext cx="594132" cy="6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7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3999880" y="2240729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>
            <a:cxnSpLocks/>
          </p:cNvCxnSpPr>
          <p:nvPr/>
        </p:nvCxnSpPr>
        <p:spPr bwMode="auto">
          <a:xfrm>
            <a:off x="3912031" y="2473361"/>
            <a:ext cx="59190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7" name="Textfeld 2"/>
          <p:cNvSpPr txBox="1">
            <a:spLocks noChangeArrowheads="1"/>
          </p:cNvSpPr>
          <p:nvPr/>
        </p:nvSpPr>
        <p:spPr bwMode="auto">
          <a:xfrm>
            <a:off x="3946976" y="2641893"/>
            <a:ext cx="573494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cxnSp>
        <p:nvCxnSpPr>
          <p:cNvPr id="48" name="Gerade Verbindung mit Pfeil 47"/>
          <p:cNvCxnSpPr>
            <a:cxnSpLocks/>
          </p:cNvCxnSpPr>
          <p:nvPr/>
        </p:nvCxnSpPr>
        <p:spPr bwMode="auto">
          <a:xfrm>
            <a:off x="5007992" y="2473361"/>
            <a:ext cx="549437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439A7FA-C64F-3BAB-42F3-DF102B4CA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3" name="Textfeld 2">
            <a:extLst>
              <a:ext uri="{FF2B5EF4-FFF2-40B4-BE49-F238E27FC236}">
                <a16:creationId xmlns:a16="http://schemas.microsoft.com/office/drawing/2014/main" id="{1AB4C23A-81AD-4978-7376-248E1214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6" name="Textfeld 2"/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04" y="1673767"/>
            <a:ext cx="707465" cy="7920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D6B4874-1192-82E9-58BB-ECF62B907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499016" y="1831687"/>
            <a:ext cx="594132" cy="68915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1FAA787-D19A-FBAD-25E9-2688E339D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3148" y="2629282"/>
            <a:ext cx="573494" cy="3305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2016F69F-0844-766B-3087-5145BF479AAC}"/>
              </a:ext>
            </a:extLst>
          </p:cNvPr>
          <p:cNvCxnSpPr>
            <a:cxnSpLocks/>
          </p:cNvCxnSpPr>
          <p:nvPr/>
        </p:nvCxnSpPr>
        <p:spPr bwMode="auto">
          <a:xfrm>
            <a:off x="5007992" y="2560063"/>
            <a:ext cx="732419" cy="4476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9EDDE51-409B-B9FD-EB1A-B6CF0A3FFC7C}"/>
              </a:ext>
            </a:extLst>
          </p:cNvPr>
          <p:cNvCxnSpPr/>
          <p:nvPr/>
        </p:nvCxnSpPr>
        <p:spPr bwMode="auto">
          <a:xfrm flipH="1">
            <a:off x="5007992" y="2560063"/>
            <a:ext cx="732419" cy="4476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0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3999880" y="2240729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>
            <a:cxnSpLocks/>
          </p:cNvCxnSpPr>
          <p:nvPr/>
        </p:nvCxnSpPr>
        <p:spPr bwMode="auto">
          <a:xfrm>
            <a:off x="3912031" y="2473361"/>
            <a:ext cx="59190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48" name="Gerade Verbindung mit Pfeil 47"/>
          <p:cNvCxnSpPr>
            <a:cxnSpLocks/>
          </p:cNvCxnSpPr>
          <p:nvPr/>
        </p:nvCxnSpPr>
        <p:spPr bwMode="auto">
          <a:xfrm>
            <a:off x="5007992" y="2473361"/>
            <a:ext cx="549437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439A7FA-C64F-3BAB-42F3-DF102B4CA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3" name="Textfeld 2">
            <a:extLst>
              <a:ext uri="{FF2B5EF4-FFF2-40B4-BE49-F238E27FC236}">
                <a16:creationId xmlns:a16="http://schemas.microsoft.com/office/drawing/2014/main" id="{1AB4C23A-81AD-4978-7376-248E1214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6" name="Textfeld 2"/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04" y="1673767"/>
            <a:ext cx="707465" cy="7920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D6B4874-1192-82E9-58BB-ECF62B907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499016" y="1831687"/>
            <a:ext cx="594132" cy="689153"/>
          </a:xfrm>
          <a:prstGeom prst="rect">
            <a:avLst/>
          </a:prstGeom>
        </p:spPr>
      </p:pic>
      <p:sp>
        <p:nvSpPr>
          <p:cNvPr id="12" name="Textfeld 2">
            <a:extLst>
              <a:ext uri="{FF2B5EF4-FFF2-40B4-BE49-F238E27FC236}">
                <a16:creationId xmlns:a16="http://schemas.microsoft.com/office/drawing/2014/main" id="{DC4BF4BB-F0AE-5AB3-10CC-F8836246B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96" y="1402573"/>
            <a:ext cx="573494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0BA10C6-853C-3818-0515-55C49062494B}"/>
              </a:ext>
            </a:extLst>
          </p:cNvPr>
          <p:cNvSpPr/>
          <p:nvPr/>
        </p:nvSpPr>
        <p:spPr>
          <a:xfrm>
            <a:off x="2277832" y="998581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</p:spTree>
    <p:extLst>
      <p:ext uri="{BB962C8B-B14F-4D97-AF65-F5344CB8AC3E}">
        <p14:creationId xmlns:p14="http://schemas.microsoft.com/office/powerpoint/2010/main" val="21825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3999880" y="2240729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cxnSp>
        <p:nvCxnSpPr>
          <p:cNvPr id="22" name="Gerade Verbindung mit Pfeil 21"/>
          <p:cNvCxnSpPr>
            <a:cxnSpLocks/>
          </p:cNvCxnSpPr>
          <p:nvPr/>
        </p:nvCxnSpPr>
        <p:spPr bwMode="auto">
          <a:xfrm>
            <a:off x="3912031" y="2473361"/>
            <a:ext cx="59190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48" name="Gerade Verbindung mit Pfeil 47"/>
          <p:cNvCxnSpPr>
            <a:cxnSpLocks/>
          </p:cNvCxnSpPr>
          <p:nvPr/>
        </p:nvCxnSpPr>
        <p:spPr bwMode="auto">
          <a:xfrm>
            <a:off x="5007992" y="2473361"/>
            <a:ext cx="549437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439A7FA-C64F-3BAB-42F3-DF102B4CA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3" name="Textfeld 2">
            <a:extLst>
              <a:ext uri="{FF2B5EF4-FFF2-40B4-BE49-F238E27FC236}">
                <a16:creationId xmlns:a16="http://schemas.microsoft.com/office/drawing/2014/main" id="{1AB4C23A-81AD-4978-7376-248E1214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6" name="Textfeld 2"/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83" y="2300105"/>
            <a:ext cx="707465" cy="7920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D6B4874-1192-82E9-58BB-ECF62B907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416095" y="2458025"/>
            <a:ext cx="594132" cy="68915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D9549AE-6718-2340-C4BE-EA7ACA087282}"/>
              </a:ext>
            </a:extLst>
          </p:cNvPr>
          <p:cNvSpPr/>
          <p:nvPr/>
        </p:nvSpPr>
        <p:spPr>
          <a:xfrm>
            <a:off x="790791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LTLHN.WA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2A1574E-CDDE-8F07-EC98-0664E10074BD}"/>
              </a:ext>
            </a:extLst>
          </p:cNvPr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622AD0A-43F0-95E3-C6A9-141D5AEE397C}"/>
              </a:ext>
            </a:extLst>
          </p:cNvPr>
          <p:cNvCxnSpPr/>
          <p:nvPr/>
        </p:nvCxnSpPr>
        <p:spPr bwMode="auto">
          <a:xfrm>
            <a:off x="3947545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feld 2">
            <a:extLst>
              <a:ext uri="{FF2B5EF4-FFF2-40B4-BE49-F238E27FC236}">
                <a16:creationId xmlns:a16="http://schemas.microsoft.com/office/drawing/2014/main" id="{6A767911-68EA-3B3D-82EC-8254C543E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96" y="1402573"/>
            <a:ext cx="573494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ECF8CC6-ADC9-AD8A-7400-4C49B3B358B2}"/>
              </a:ext>
            </a:extLst>
          </p:cNvPr>
          <p:cNvSpPr/>
          <p:nvPr/>
        </p:nvSpPr>
        <p:spPr>
          <a:xfrm>
            <a:off x="2277832" y="998581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</p:spTree>
    <p:extLst>
      <p:ext uri="{BB962C8B-B14F-4D97-AF65-F5344CB8AC3E}">
        <p14:creationId xmlns:p14="http://schemas.microsoft.com/office/powerpoint/2010/main" val="16769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3999880" y="2240729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3947545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90791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LTLHN.WA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69863" y="2651344"/>
            <a:ext cx="2930867" cy="400110"/>
          </a:xfrm>
          <a:prstGeom prst="rect">
            <a:avLst/>
          </a:prstGeom>
          <a:solidFill>
            <a:srgbClr val="C00000"/>
          </a:solidFill>
          <a:ln w="25400">
            <a:solidFill>
              <a:srgbClr val="A6A67C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FFCC"/>
                </a:solidFill>
              </a:rPr>
              <a:t>Mr. X entschlüsselt zu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C2CDF12-5A8D-2496-20D5-3766E7383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4" name="Textfeld 2">
            <a:extLst>
              <a:ext uri="{FF2B5EF4-FFF2-40B4-BE49-F238E27FC236}">
                <a16:creationId xmlns:a16="http://schemas.microsoft.com/office/drawing/2014/main" id="{ECC1ABD2-7E81-C147-F3D8-7BFDED94F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D4839C20-03B7-9E17-8355-7C300781A1F2}"/>
              </a:ext>
            </a:extLst>
          </p:cNvPr>
          <p:cNvCxnSpPr>
            <a:cxnSpLocks/>
          </p:cNvCxnSpPr>
          <p:nvPr/>
        </p:nvCxnSpPr>
        <p:spPr bwMode="auto">
          <a:xfrm>
            <a:off x="3912031" y="2473361"/>
            <a:ext cx="59190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A8E685A-5F29-75B6-5486-312C2CFCFD1D}"/>
              </a:ext>
            </a:extLst>
          </p:cNvPr>
          <p:cNvCxnSpPr>
            <a:cxnSpLocks/>
          </p:cNvCxnSpPr>
          <p:nvPr/>
        </p:nvCxnSpPr>
        <p:spPr bwMode="auto">
          <a:xfrm>
            <a:off x="5007992" y="2473361"/>
            <a:ext cx="549437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EEC0A2E4-8C42-447A-972C-1EBBB4B2C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83" y="2300105"/>
            <a:ext cx="707465" cy="7920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373405-0CFD-A8BE-082D-0AC5DDB55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416095" y="2458025"/>
            <a:ext cx="594132" cy="689153"/>
          </a:xfrm>
          <a:prstGeom prst="rect">
            <a:avLst/>
          </a:prstGeom>
        </p:spPr>
      </p:pic>
      <p:sp>
        <p:nvSpPr>
          <p:cNvPr id="11" name="Textfeld 2">
            <a:extLst>
              <a:ext uri="{FF2B5EF4-FFF2-40B4-BE49-F238E27FC236}">
                <a16:creationId xmlns:a16="http://schemas.microsoft.com/office/drawing/2014/main" id="{4A973DE9-6064-5535-B0E1-3E6BBBD6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96" y="1402573"/>
            <a:ext cx="573494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CE9CFE5-F452-D227-7EA4-457768F395C6}"/>
              </a:ext>
            </a:extLst>
          </p:cNvPr>
          <p:cNvSpPr/>
          <p:nvPr/>
        </p:nvSpPr>
        <p:spPr>
          <a:xfrm>
            <a:off x="2277832" y="998581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</p:spTree>
    <p:extLst>
      <p:ext uri="{BB962C8B-B14F-4D97-AF65-F5344CB8AC3E}">
        <p14:creationId xmlns:p14="http://schemas.microsoft.com/office/powerpoint/2010/main" val="1891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234102" y="136652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72" y="896009"/>
            <a:ext cx="870627" cy="87062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3999880" y="2240729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8417580" y="1052690"/>
            <a:ext cx="1146988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9520" y="1921396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fragt Bob-AG nach deren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5557429" y="2040674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Bob-AG antwortet mit</a:t>
            </a:r>
          </a:p>
        </p:txBody>
      </p:sp>
      <p:sp>
        <p:nvSpPr>
          <p:cNvPr id="8" name="Rechteck 7"/>
          <p:cNvSpPr/>
          <p:nvPr/>
        </p:nvSpPr>
        <p:spPr>
          <a:xfrm>
            <a:off x="759520" y="2825835"/>
            <a:ext cx="3751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verschlüsselt die Kartennummer </a:t>
            </a: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r>
              <a:rPr lang="de-DE" sz="2000" dirty="0">
                <a:solidFill>
                  <a:srgbClr val="006600"/>
                </a:solidFill>
              </a:rPr>
              <a:t> zu</a:t>
            </a:r>
            <a:br>
              <a:rPr lang="de-DE" sz="2000" dirty="0">
                <a:solidFill>
                  <a:srgbClr val="006600"/>
                </a:solidFill>
              </a:rPr>
            </a:br>
            <a:r>
              <a:rPr lang="de-DE" sz="2000" dirty="0">
                <a:solidFill>
                  <a:srgbClr val="006600"/>
                </a:solidFill>
              </a:rPr>
              <a:t>                   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3947545" y="3174114"/>
            <a:ext cx="87371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90791" y="3433564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LTLHN.WA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006187" y="3433564"/>
            <a:ext cx="2596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rgbClr val="006600"/>
                </a:solidFill>
              </a:rPr>
              <a:t>und sendet an Bob-AG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69863" y="2651344"/>
            <a:ext cx="2930867" cy="400110"/>
          </a:xfrm>
          <a:prstGeom prst="rect">
            <a:avLst/>
          </a:prstGeom>
          <a:solidFill>
            <a:srgbClr val="C00000"/>
          </a:solidFill>
          <a:ln w="25400">
            <a:solidFill>
              <a:srgbClr val="A6A67C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FFCC"/>
                </a:solidFill>
              </a:rPr>
              <a:t>Mr. X entschlüsselt zu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C2CDF12-5A8D-2496-20D5-3766E7383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818" y="2046658"/>
            <a:ext cx="57349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4" name="Textfeld 2">
            <a:extLst>
              <a:ext uri="{FF2B5EF4-FFF2-40B4-BE49-F238E27FC236}">
                <a16:creationId xmlns:a16="http://schemas.microsoft.com/office/drawing/2014/main" id="{ECC1ABD2-7E81-C147-F3D8-7BFDED94F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D4839C20-03B7-9E17-8355-7C300781A1F2}"/>
              </a:ext>
            </a:extLst>
          </p:cNvPr>
          <p:cNvCxnSpPr>
            <a:cxnSpLocks/>
          </p:cNvCxnSpPr>
          <p:nvPr/>
        </p:nvCxnSpPr>
        <p:spPr bwMode="auto">
          <a:xfrm>
            <a:off x="3912031" y="2473361"/>
            <a:ext cx="59190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A8E685A-5F29-75B6-5486-312C2CFCFD1D}"/>
              </a:ext>
            </a:extLst>
          </p:cNvPr>
          <p:cNvCxnSpPr>
            <a:cxnSpLocks/>
          </p:cNvCxnSpPr>
          <p:nvPr/>
        </p:nvCxnSpPr>
        <p:spPr bwMode="auto">
          <a:xfrm>
            <a:off x="5007992" y="2473361"/>
            <a:ext cx="549437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EEC0A2E4-8C42-447A-972C-1EBBB4B2C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83" y="2300105"/>
            <a:ext cx="707465" cy="7920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8373405-0CFD-A8BE-082D-0AC5DDB55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416095" y="2458025"/>
            <a:ext cx="594132" cy="689153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A735DC4-B0E7-2AC4-A2E5-B34DD6710E92}"/>
              </a:ext>
            </a:extLst>
          </p:cNvPr>
          <p:cNvSpPr/>
          <p:nvPr/>
        </p:nvSpPr>
        <p:spPr>
          <a:xfrm>
            <a:off x="5069863" y="3050601"/>
            <a:ext cx="1287532" cy="369332"/>
          </a:xfrm>
          <a:prstGeom prst="rect">
            <a:avLst/>
          </a:prstGeom>
          <a:solidFill>
            <a:srgbClr val="C00000"/>
          </a:solidFill>
          <a:ln w="25400">
            <a:solidFill>
              <a:srgbClr val="A6A67C"/>
            </a:solidFill>
          </a:ln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FF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ACHTEINS</a:t>
            </a:r>
            <a:endParaRPr lang="de-DE" dirty="0">
              <a:solidFill>
                <a:srgbClr val="FFFFCC"/>
              </a:solidFill>
            </a:endParaRPr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id="{77E32BAE-A806-2204-F665-28FFDEE2A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96" y="1402573"/>
            <a:ext cx="573494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C03B48D-E3D7-47A2-4884-AC0EB9DADD30}"/>
              </a:ext>
            </a:extLst>
          </p:cNvPr>
          <p:cNvSpPr/>
          <p:nvPr/>
        </p:nvSpPr>
        <p:spPr>
          <a:xfrm>
            <a:off x="2277832" y="998581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</p:spTree>
    <p:extLst>
      <p:ext uri="{BB962C8B-B14F-4D97-AF65-F5344CB8AC3E}">
        <p14:creationId xmlns:p14="http://schemas.microsoft.com/office/powerpoint/2010/main" val="24641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8000" y="4197351"/>
            <a:ext cx="8964613" cy="384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65113" indent="-265113" algn="l">
              <a:lnSpc>
                <a:spcPct val="80000"/>
              </a:lnSpc>
              <a:spcBef>
                <a:spcPct val="50000"/>
              </a:spcBef>
              <a:defRPr/>
            </a:pPr>
            <a:endParaRPr lang="de-DE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768259-46CF-1ED6-42DE-39964A3B7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55" y="1777380"/>
            <a:ext cx="827510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DE31FF-9208-BD84-FC4F-3917F3F8D0E1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A6AAE73-0053-EE2B-E5D2-3305774D6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9E24E9-8327-9858-20CB-4B5C6A608011}"/>
              </a:ext>
            </a:extLst>
          </p:cNvPr>
          <p:cNvSpPr/>
          <p:nvPr/>
        </p:nvSpPr>
        <p:spPr>
          <a:xfrm>
            <a:off x="759520" y="2641476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verschlüsselt die Frage nach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Bob-AG zu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E7F37886-759E-B1CF-83EF-F4F6AD94D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91" y="944417"/>
            <a:ext cx="707465" cy="792088"/>
          </a:xfrm>
          <a:prstGeom prst="rect">
            <a:avLst/>
          </a:prstGeom>
        </p:spPr>
      </p:pic>
      <p:sp>
        <p:nvSpPr>
          <p:cNvPr id="31" name="Textfeld 2">
            <a:extLst>
              <a:ext uri="{FF2B5EF4-FFF2-40B4-BE49-F238E27FC236}">
                <a16:creationId xmlns:a16="http://schemas.microsoft.com/office/drawing/2014/main" id="{C22573C2-5E41-F10A-C489-51ED68E40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95908AFB-129C-23E6-C031-04AFDA555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31" y="1123400"/>
            <a:ext cx="796664" cy="1051644"/>
          </a:xfrm>
          <a:prstGeom prst="rect">
            <a:avLst/>
          </a:prstGeom>
        </p:spPr>
      </p:pic>
      <p:sp>
        <p:nvSpPr>
          <p:cNvPr id="39" name="Textfeld 2">
            <a:extLst>
              <a:ext uri="{FF2B5EF4-FFF2-40B4-BE49-F238E27FC236}">
                <a16:creationId xmlns:a16="http://schemas.microsoft.com/office/drawing/2014/main" id="{A27A7B94-DC0B-74F4-D924-7700C36C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997" y="1406632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1" name="Textfeld 2">
            <a:extLst>
              <a:ext uri="{FF2B5EF4-FFF2-40B4-BE49-F238E27FC236}">
                <a16:creationId xmlns:a16="http://schemas.microsoft.com/office/drawing/2014/main" id="{D65FE48C-6C85-E6E8-B3B3-263AE5950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795" y="1687637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1" name="Textfeld 2">
            <a:extLst>
              <a:ext uri="{FF2B5EF4-FFF2-40B4-BE49-F238E27FC236}">
                <a16:creationId xmlns:a16="http://schemas.microsoft.com/office/drawing/2014/main" id="{DDD9C2DF-CC79-1972-C1D7-C1F15D904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4" y="1057872"/>
            <a:ext cx="1656000" cy="63580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TEG-V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2" name="Textfeld 2">
            <a:extLst>
              <a:ext uri="{FF2B5EF4-FFF2-40B4-BE49-F238E27FC236}">
                <a16:creationId xmlns:a16="http://schemas.microsoft.com/office/drawing/2014/main" id="{10756141-7DEF-86AF-690F-10980F16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1727648"/>
            <a:ext cx="165618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Bob-AG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3" name="Textfeld 2">
            <a:extLst>
              <a:ext uri="{FF2B5EF4-FFF2-40B4-BE49-F238E27FC236}">
                <a16:creationId xmlns:a16="http://schemas.microsoft.com/office/drawing/2014/main" id="{7AFEAF3D-E414-C0F8-6103-3406D732D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157323"/>
            <a:ext cx="1656000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Mr. X 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A03582FE-FBE5-409A-E318-159E8DB51C5A}"/>
              </a:ext>
            </a:extLst>
          </p:cNvPr>
          <p:cNvSpPr/>
          <p:nvPr/>
        </p:nvSpPr>
        <p:spPr>
          <a:xfrm>
            <a:off x="6952208" y="1029027"/>
            <a:ext cx="126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TC: Trust Center</a:t>
            </a:r>
          </a:p>
        </p:txBody>
      </p:sp>
      <p:pic>
        <p:nvPicPr>
          <p:cNvPr id="55" name="Grafik 54" descr="C:\Users\T.Hempel\AppData\Local\Microsoft\Windows\Temporary Internet Files\Content.IE5\C9PXVU82\MC900290706[1].wmf">
            <a:extLst>
              <a:ext uri="{FF2B5EF4-FFF2-40B4-BE49-F238E27FC236}">
                <a16:creationId xmlns:a16="http://schemas.microsoft.com/office/drawing/2014/main" id="{14600ADC-5BA3-15AA-66E7-8EF7C42B2D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6" y="1684695"/>
            <a:ext cx="1080553" cy="832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DE31FF-9208-BD84-FC4F-3917F3F8D0E1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A6AAE73-0053-EE2B-E5D2-3305774D6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9E24E9-8327-9858-20CB-4B5C6A608011}"/>
              </a:ext>
            </a:extLst>
          </p:cNvPr>
          <p:cNvSpPr/>
          <p:nvPr/>
        </p:nvSpPr>
        <p:spPr>
          <a:xfrm>
            <a:off x="759520" y="2641476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verschlüsselt die Frage nach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Bob-AG zu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E7F37886-759E-B1CF-83EF-F4F6AD94D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91" y="944417"/>
            <a:ext cx="707465" cy="792088"/>
          </a:xfrm>
          <a:prstGeom prst="rect">
            <a:avLst/>
          </a:prstGeom>
        </p:spPr>
      </p:pic>
      <p:sp>
        <p:nvSpPr>
          <p:cNvPr id="31" name="Textfeld 2">
            <a:extLst>
              <a:ext uri="{FF2B5EF4-FFF2-40B4-BE49-F238E27FC236}">
                <a16:creationId xmlns:a16="http://schemas.microsoft.com/office/drawing/2014/main" id="{C22573C2-5E41-F10A-C489-51ED68E40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95908AFB-129C-23E6-C031-04AFDA555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31" y="1123400"/>
            <a:ext cx="796664" cy="1051644"/>
          </a:xfrm>
          <a:prstGeom prst="rect">
            <a:avLst/>
          </a:prstGeom>
        </p:spPr>
      </p:pic>
      <p:sp>
        <p:nvSpPr>
          <p:cNvPr id="39" name="Textfeld 2">
            <a:extLst>
              <a:ext uri="{FF2B5EF4-FFF2-40B4-BE49-F238E27FC236}">
                <a16:creationId xmlns:a16="http://schemas.microsoft.com/office/drawing/2014/main" id="{A27A7B94-DC0B-74F4-D924-7700C36C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997" y="1406632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1" name="Textfeld 2">
            <a:extLst>
              <a:ext uri="{FF2B5EF4-FFF2-40B4-BE49-F238E27FC236}">
                <a16:creationId xmlns:a16="http://schemas.microsoft.com/office/drawing/2014/main" id="{D65FE48C-6C85-E6E8-B3B3-263AE5950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795" y="1687637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4B6A81F-5BBE-9FE1-E88F-0EE86990D356}"/>
              </a:ext>
            </a:extLst>
          </p:cNvPr>
          <p:cNvSpPr/>
          <p:nvPr/>
        </p:nvSpPr>
        <p:spPr>
          <a:xfrm>
            <a:off x="2212973" y="3250655"/>
            <a:ext cx="1603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fragt TC</a:t>
            </a:r>
          </a:p>
        </p:txBody>
      </p:sp>
      <p:sp>
        <p:nvSpPr>
          <p:cNvPr id="51" name="Textfeld 2">
            <a:extLst>
              <a:ext uri="{FF2B5EF4-FFF2-40B4-BE49-F238E27FC236}">
                <a16:creationId xmlns:a16="http://schemas.microsoft.com/office/drawing/2014/main" id="{DDD9C2DF-CC79-1972-C1D7-C1F15D904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4" y="1057872"/>
            <a:ext cx="1656000" cy="63580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TEG-V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2" name="Textfeld 2">
            <a:extLst>
              <a:ext uri="{FF2B5EF4-FFF2-40B4-BE49-F238E27FC236}">
                <a16:creationId xmlns:a16="http://schemas.microsoft.com/office/drawing/2014/main" id="{10756141-7DEF-86AF-690F-10980F16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1727648"/>
            <a:ext cx="165618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Bob-AG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3" name="Textfeld 2">
            <a:extLst>
              <a:ext uri="{FF2B5EF4-FFF2-40B4-BE49-F238E27FC236}">
                <a16:creationId xmlns:a16="http://schemas.microsoft.com/office/drawing/2014/main" id="{7AFEAF3D-E414-C0F8-6103-3406D732D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157323"/>
            <a:ext cx="1656000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Mr. X 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A03582FE-FBE5-409A-E318-159E8DB51C5A}"/>
              </a:ext>
            </a:extLst>
          </p:cNvPr>
          <p:cNvSpPr/>
          <p:nvPr/>
        </p:nvSpPr>
        <p:spPr>
          <a:xfrm>
            <a:off x="6952208" y="1029027"/>
            <a:ext cx="126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TC: Trust Center</a:t>
            </a:r>
          </a:p>
        </p:txBody>
      </p:sp>
      <p:pic>
        <p:nvPicPr>
          <p:cNvPr id="55" name="Grafik 54" descr="C:\Users\T.Hempel\AppData\Local\Microsoft\Windows\Temporary Internet Files\Content.IE5\C9PXVU82\MC900290706[1].wmf">
            <a:extLst>
              <a:ext uri="{FF2B5EF4-FFF2-40B4-BE49-F238E27FC236}">
                <a16:creationId xmlns:a16="http://schemas.microsoft.com/office/drawing/2014/main" id="{14600ADC-5BA3-15AA-66E7-8EF7C42B2D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6" y="1684695"/>
            <a:ext cx="1080553" cy="832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AE5591B-A558-480B-C6D1-47DD9B9D5FA0}"/>
              </a:ext>
            </a:extLst>
          </p:cNvPr>
          <p:cNvSpPr/>
          <p:nvPr/>
        </p:nvSpPr>
        <p:spPr>
          <a:xfrm>
            <a:off x="1201159" y="3302897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LXMCHM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1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feld 33"/>
          <p:cNvSpPr txBox="1"/>
          <p:nvPr/>
        </p:nvSpPr>
        <p:spPr>
          <a:xfrm>
            <a:off x="2032118" y="3652661"/>
            <a:ext cx="6065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6600"/>
                </a:solidFill>
              </a:rPr>
              <a:t>Authentizität</a:t>
            </a:r>
            <a:br>
              <a:rPr lang="de-DE" sz="3600" b="1" dirty="0">
                <a:solidFill>
                  <a:srgbClr val="006600"/>
                </a:solidFill>
              </a:rPr>
            </a:br>
            <a:r>
              <a:rPr lang="de-DE" sz="2400" b="1" dirty="0">
                <a:solidFill>
                  <a:srgbClr val="006600"/>
                </a:solidFill>
                <a:sym typeface="Wingdings" panose="05000000000000000000" pitchFamily="2" charset="2"/>
              </a:rPr>
              <a:t>kein Fälschen des Absenders</a:t>
            </a:r>
            <a:r>
              <a:rPr lang="de-DE" sz="2400" dirty="0"/>
              <a:t>:</a:t>
            </a:r>
            <a:endParaRPr lang="de-DE" sz="2400" b="1" dirty="0">
              <a:solidFill>
                <a:srgbClr val="006600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Sicherheitsziele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79" y="1067654"/>
            <a:ext cx="1414930" cy="1584176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9712837-2A4A-D821-E425-E79C3E2EDB6E}"/>
              </a:ext>
            </a:extLst>
          </p:cNvPr>
          <p:cNvSpPr txBox="1"/>
          <p:nvPr/>
        </p:nvSpPr>
        <p:spPr>
          <a:xfrm>
            <a:off x="459935" y="36467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00"/>
                </a:solidFill>
              </a:rPr>
              <a:t>Alice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58DD44B-228C-433D-0E27-BA38B81961A7}"/>
              </a:ext>
            </a:extLst>
          </p:cNvPr>
          <p:cNvSpPr txBox="1"/>
          <p:nvPr/>
        </p:nvSpPr>
        <p:spPr>
          <a:xfrm>
            <a:off x="8221412" y="3637984"/>
            <a:ext cx="1492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00"/>
                </a:solidFill>
              </a:rPr>
              <a:t>Bob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1E5AF84-A58C-3738-584C-571BCBA54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" y="2059505"/>
            <a:ext cx="1578478" cy="157847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5C27E4C-54B5-87EF-85A0-3A2B382B1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25" y="1956260"/>
            <a:ext cx="1620180" cy="1620180"/>
          </a:xfrm>
          <a:prstGeom prst="rect">
            <a:avLst/>
          </a:prstGeom>
        </p:spPr>
      </p:pic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D4ABF607-9A50-F3FB-70C9-507EB5DFF47E}"/>
              </a:ext>
            </a:extLst>
          </p:cNvPr>
          <p:cNvSpPr/>
          <p:nvPr/>
        </p:nvSpPr>
        <p:spPr bwMode="auto">
          <a:xfrm>
            <a:off x="5999525" y="3192520"/>
            <a:ext cx="2089864" cy="518681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FD2FDDC-3B93-551F-9A7E-A44EB37AFDE7}"/>
              </a:ext>
            </a:extLst>
          </p:cNvPr>
          <p:cNvSpPr/>
          <p:nvPr/>
        </p:nvSpPr>
        <p:spPr bwMode="auto">
          <a:xfrm>
            <a:off x="5550376" y="2234053"/>
            <a:ext cx="692991" cy="244421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B478233-896E-EEE7-6A42-382E9C6E3B19}"/>
              </a:ext>
            </a:extLst>
          </p:cNvPr>
          <p:cNvSpPr/>
          <p:nvPr/>
        </p:nvSpPr>
        <p:spPr bwMode="auto">
          <a:xfrm rot="5400000">
            <a:off x="5461434" y="2779268"/>
            <a:ext cx="1320602" cy="244421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B384CE0-F687-F504-E8DC-E548C8541BDF}"/>
              </a:ext>
            </a:extLst>
          </p:cNvPr>
          <p:cNvSpPr txBox="1"/>
          <p:nvPr/>
        </p:nvSpPr>
        <p:spPr>
          <a:xfrm>
            <a:off x="6361031" y="1628115"/>
            <a:ext cx="1620180" cy="1323439"/>
          </a:xfrm>
          <a:custGeom>
            <a:avLst/>
            <a:gdLst>
              <a:gd name="connsiteX0" fmla="*/ 0 w 1620180"/>
              <a:gd name="connsiteY0" fmla="*/ 0 h 1323439"/>
              <a:gd name="connsiteX1" fmla="*/ 572464 w 1620180"/>
              <a:gd name="connsiteY1" fmla="*/ 0 h 1323439"/>
              <a:gd name="connsiteX2" fmla="*/ 1080120 w 1620180"/>
              <a:gd name="connsiteY2" fmla="*/ 0 h 1323439"/>
              <a:gd name="connsiteX3" fmla="*/ 1620180 w 1620180"/>
              <a:gd name="connsiteY3" fmla="*/ 0 h 1323439"/>
              <a:gd name="connsiteX4" fmla="*/ 1620180 w 1620180"/>
              <a:gd name="connsiteY4" fmla="*/ 454381 h 1323439"/>
              <a:gd name="connsiteX5" fmla="*/ 1620180 w 1620180"/>
              <a:gd name="connsiteY5" fmla="*/ 921996 h 1323439"/>
              <a:gd name="connsiteX6" fmla="*/ 1620180 w 1620180"/>
              <a:gd name="connsiteY6" fmla="*/ 1323439 h 1323439"/>
              <a:gd name="connsiteX7" fmla="*/ 1080120 w 1620180"/>
              <a:gd name="connsiteY7" fmla="*/ 1323439 h 1323439"/>
              <a:gd name="connsiteX8" fmla="*/ 540060 w 1620180"/>
              <a:gd name="connsiteY8" fmla="*/ 1323439 h 1323439"/>
              <a:gd name="connsiteX9" fmla="*/ 0 w 1620180"/>
              <a:gd name="connsiteY9" fmla="*/ 1323439 h 1323439"/>
              <a:gd name="connsiteX10" fmla="*/ 0 w 1620180"/>
              <a:gd name="connsiteY10" fmla="*/ 869058 h 1323439"/>
              <a:gd name="connsiteX11" fmla="*/ 0 w 1620180"/>
              <a:gd name="connsiteY11" fmla="*/ 467615 h 1323439"/>
              <a:gd name="connsiteX12" fmla="*/ 0 w 1620180"/>
              <a:gd name="connsiteY1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0180" h="1323439" extrusionOk="0">
                <a:moveTo>
                  <a:pt x="0" y="0"/>
                </a:moveTo>
                <a:cubicBezTo>
                  <a:pt x="212999" y="-58837"/>
                  <a:pt x="414245" y="33838"/>
                  <a:pt x="572464" y="0"/>
                </a:cubicBezTo>
                <a:cubicBezTo>
                  <a:pt x="730683" y="-33838"/>
                  <a:pt x="828257" y="51530"/>
                  <a:pt x="1080120" y="0"/>
                </a:cubicBezTo>
                <a:cubicBezTo>
                  <a:pt x="1331983" y="-51530"/>
                  <a:pt x="1363364" y="15291"/>
                  <a:pt x="1620180" y="0"/>
                </a:cubicBezTo>
                <a:cubicBezTo>
                  <a:pt x="1645394" y="165192"/>
                  <a:pt x="1614501" y="267221"/>
                  <a:pt x="1620180" y="454381"/>
                </a:cubicBezTo>
                <a:cubicBezTo>
                  <a:pt x="1625859" y="641541"/>
                  <a:pt x="1616014" y="713908"/>
                  <a:pt x="1620180" y="921996"/>
                </a:cubicBezTo>
                <a:cubicBezTo>
                  <a:pt x="1624346" y="1130084"/>
                  <a:pt x="1613248" y="1133075"/>
                  <a:pt x="1620180" y="1323439"/>
                </a:cubicBezTo>
                <a:cubicBezTo>
                  <a:pt x="1450545" y="1356027"/>
                  <a:pt x="1297936" y="1271608"/>
                  <a:pt x="1080120" y="1323439"/>
                </a:cubicBezTo>
                <a:cubicBezTo>
                  <a:pt x="862304" y="1375270"/>
                  <a:pt x="750898" y="1310373"/>
                  <a:pt x="540060" y="1323439"/>
                </a:cubicBezTo>
                <a:cubicBezTo>
                  <a:pt x="329222" y="1336505"/>
                  <a:pt x="252853" y="1293782"/>
                  <a:pt x="0" y="1323439"/>
                </a:cubicBezTo>
                <a:cubicBezTo>
                  <a:pt x="-10857" y="1139001"/>
                  <a:pt x="53382" y="988037"/>
                  <a:pt x="0" y="869058"/>
                </a:cubicBezTo>
                <a:cubicBezTo>
                  <a:pt x="-53382" y="750079"/>
                  <a:pt x="29058" y="611932"/>
                  <a:pt x="0" y="467615"/>
                </a:cubicBezTo>
                <a:cubicBezTo>
                  <a:pt x="-29058" y="323298"/>
                  <a:pt x="47076" y="174624"/>
                  <a:pt x="0" y="0"/>
                </a:cubicBezTo>
                <a:close/>
              </a:path>
            </a:pathLst>
          </a:custGeom>
          <a:noFill/>
          <a:ln w="127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26555009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Hallo Bob!</a:t>
            </a:r>
          </a:p>
          <a:p>
            <a:pPr algn="l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Dein Kennwort lautet GoldeneGans1. </a:t>
            </a:r>
          </a:p>
          <a:p>
            <a:pPr algn="r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Deine Alice!</a:t>
            </a:r>
          </a:p>
        </p:txBody>
      </p:sp>
    </p:spTree>
    <p:extLst>
      <p:ext uri="{BB962C8B-B14F-4D97-AF65-F5344CB8AC3E}">
        <p14:creationId xmlns:p14="http://schemas.microsoft.com/office/powerpoint/2010/main" val="15518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FD1E11E-0D7F-A5CC-B4BA-851086286F3B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2C21D73-E739-55CA-DF3F-69FF7070C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F0356EA-0885-7F42-E03F-F95BE40C31A9}"/>
              </a:ext>
            </a:extLst>
          </p:cNvPr>
          <p:cNvCxnSpPr/>
          <p:nvPr/>
        </p:nvCxnSpPr>
        <p:spPr bwMode="auto">
          <a:xfrm>
            <a:off x="4060242" y="3573758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E1EC168-65C2-A60E-76AE-5E115D6E9A63}"/>
              </a:ext>
            </a:extLst>
          </p:cNvPr>
          <p:cNvSpPr/>
          <p:nvPr/>
        </p:nvSpPr>
        <p:spPr>
          <a:xfrm>
            <a:off x="759520" y="2641476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verschlüsselt die Frage nach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Bob-AG zu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8010B75-D52B-409A-7D9C-F9914D1DD5D6}"/>
              </a:ext>
            </a:extLst>
          </p:cNvPr>
          <p:cNvSpPr/>
          <p:nvPr/>
        </p:nvSpPr>
        <p:spPr>
          <a:xfrm>
            <a:off x="5639784" y="3318206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TC entschlüsselt zu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0700B54-347D-3A0D-EBED-243183964123}"/>
              </a:ext>
            </a:extLst>
          </p:cNvPr>
          <p:cNvSpPr/>
          <p:nvPr/>
        </p:nvSpPr>
        <p:spPr>
          <a:xfrm>
            <a:off x="1201159" y="3302897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LXMCHM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0243912F-BC8A-2C4B-A42E-A9308B445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17" y="2357453"/>
            <a:ext cx="707465" cy="792088"/>
          </a:xfrm>
          <a:prstGeom prst="rect">
            <a:avLst/>
          </a:prstGeom>
        </p:spPr>
      </p:pic>
      <p:sp>
        <p:nvSpPr>
          <p:cNvPr id="32" name="Textfeld 2">
            <a:extLst>
              <a:ext uri="{FF2B5EF4-FFF2-40B4-BE49-F238E27FC236}">
                <a16:creationId xmlns:a16="http://schemas.microsoft.com/office/drawing/2014/main" id="{B34E75B9-C731-3991-3ECD-B4AD6724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BB1B724E-430E-6D02-0ED6-828AFC9DF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57" y="2536436"/>
            <a:ext cx="796664" cy="1051644"/>
          </a:xfrm>
          <a:prstGeom prst="rect">
            <a:avLst/>
          </a:prstGeom>
        </p:spPr>
      </p:pic>
      <p:sp>
        <p:nvSpPr>
          <p:cNvPr id="41" name="Textfeld 2">
            <a:extLst>
              <a:ext uri="{FF2B5EF4-FFF2-40B4-BE49-F238E27FC236}">
                <a16:creationId xmlns:a16="http://schemas.microsoft.com/office/drawing/2014/main" id="{E6067CFF-2F32-3237-5F0E-B8A6F7CF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997" y="1406632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2" name="Textfeld 2">
            <a:extLst>
              <a:ext uri="{FF2B5EF4-FFF2-40B4-BE49-F238E27FC236}">
                <a16:creationId xmlns:a16="http://schemas.microsoft.com/office/drawing/2014/main" id="{64D0C52B-762A-8453-5DE8-F6EC27BE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795" y="1687637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6828659-6AC9-754D-F952-4E413B285052}"/>
              </a:ext>
            </a:extLst>
          </p:cNvPr>
          <p:cNvSpPr/>
          <p:nvPr/>
        </p:nvSpPr>
        <p:spPr>
          <a:xfrm>
            <a:off x="2212973" y="3250655"/>
            <a:ext cx="1603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fragt TC</a:t>
            </a:r>
          </a:p>
        </p:txBody>
      </p:sp>
      <p:sp>
        <p:nvSpPr>
          <p:cNvPr id="52" name="Textfeld 2">
            <a:extLst>
              <a:ext uri="{FF2B5EF4-FFF2-40B4-BE49-F238E27FC236}">
                <a16:creationId xmlns:a16="http://schemas.microsoft.com/office/drawing/2014/main" id="{B08C056B-F1B1-5F88-3F23-6245C9DA8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4" y="1057872"/>
            <a:ext cx="1656000" cy="63580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TEG-V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3" name="Textfeld 2">
            <a:extLst>
              <a:ext uri="{FF2B5EF4-FFF2-40B4-BE49-F238E27FC236}">
                <a16:creationId xmlns:a16="http://schemas.microsoft.com/office/drawing/2014/main" id="{EC9FCE60-F52D-F89A-76AE-FB0A9EE04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1727648"/>
            <a:ext cx="165618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Bob-AG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Textfeld 2">
            <a:extLst>
              <a:ext uri="{FF2B5EF4-FFF2-40B4-BE49-F238E27FC236}">
                <a16:creationId xmlns:a16="http://schemas.microsoft.com/office/drawing/2014/main" id="{D5CEFAA7-F3C9-6C97-0D03-DEF35D4B1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157323"/>
            <a:ext cx="1656000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Mr. X 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4C08029-F3CF-059E-1E3C-4AAB29DE6B67}"/>
              </a:ext>
            </a:extLst>
          </p:cNvPr>
          <p:cNvSpPr/>
          <p:nvPr/>
        </p:nvSpPr>
        <p:spPr>
          <a:xfrm>
            <a:off x="6952208" y="1029027"/>
            <a:ext cx="126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TC: Trust Center</a:t>
            </a:r>
          </a:p>
        </p:txBody>
      </p:sp>
      <p:pic>
        <p:nvPicPr>
          <p:cNvPr id="56" name="Grafik 55" descr="C:\Users\T.Hempel\AppData\Local\Microsoft\Windows\Temporary Internet Files\Content.IE5\C9PXVU82\MC900290706[1].wmf">
            <a:extLst>
              <a:ext uri="{FF2B5EF4-FFF2-40B4-BE49-F238E27FC236}">
                <a16:creationId xmlns:a16="http://schemas.microsoft.com/office/drawing/2014/main" id="{1F3FA4D4-A081-D050-A229-5BE63184A60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6" y="1684695"/>
            <a:ext cx="1080553" cy="832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5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FD1E11E-0D7F-A5CC-B4BA-851086286F3B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2C21D73-E739-55CA-DF3F-69FF7070C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F0356EA-0885-7F42-E03F-F95BE40C31A9}"/>
              </a:ext>
            </a:extLst>
          </p:cNvPr>
          <p:cNvCxnSpPr/>
          <p:nvPr/>
        </p:nvCxnSpPr>
        <p:spPr bwMode="auto">
          <a:xfrm>
            <a:off x="4060242" y="3573758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E1EC168-65C2-A60E-76AE-5E115D6E9A63}"/>
              </a:ext>
            </a:extLst>
          </p:cNvPr>
          <p:cNvSpPr/>
          <p:nvPr/>
        </p:nvSpPr>
        <p:spPr>
          <a:xfrm>
            <a:off x="759520" y="2641476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verschlüsselt die Frage nach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Bob-AG zu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8010B75-D52B-409A-7D9C-F9914D1DD5D6}"/>
              </a:ext>
            </a:extLst>
          </p:cNvPr>
          <p:cNvSpPr/>
          <p:nvPr/>
        </p:nvSpPr>
        <p:spPr>
          <a:xfrm>
            <a:off x="5639784" y="3318206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TC entschlüsselt zu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0700B54-347D-3A0D-EBED-243183964123}"/>
              </a:ext>
            </a:extLst>
          </p:cNvPr>
          <p:cNvSpPr/>
          <p:nvPr/>
        </p:nvSpPr>
        <p:spPr>
          <a:xfrm>
            <a:off x="1201159" y="3302897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LXMCHM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2" name="Textfeld 2">
            <a:extLst>
              <a:ext uri="{FF2B5EF4-FFF2-40B4-BE49-F238E27FC236}">
                <a16:creationId xmlns:a16="http://schemas.microsoft.com/office/drawing/2014/main" id="{B34E75B9-C731-3991-3ECD-B4AD6724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1" name="Textfeld 2">
            <a:extLst>
              <a:ext uri="{FF2B5EF4-FFF2-40B4-BE49-F238E27FC236}">
                <a16:creationId xmlns:a16="http://schemas.microsoft.com/office/drawing/2014/main" id="{E6067CFF-2F32-3237-5F0E-B8A6F7CF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997" y="1406632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2" name="Textfeld 2">
            <a:extLst>
              <a:ext uri="{FF2B5EF4-FFF2-40B4-BE49-F238E27FC236}">
                <a16:creationId xmlns:a16="http://schemas.microsoft.com/office/drawing/2014/main" id="{64D0C52B-762A-8453-5DE8-F6EC27BE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795" y="1687637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6828659-6AC9-754D-F952-4E413B285052}"/>
              </a:ext>
            </a:extLst>
          </p:cNvPr>
          <p:cNvSpPr/>
          <p:nvPr/>
        </p:nvSpPr>
        <p:spPr>
          <a:xfrm>
            <a:off x="2212973" y="3250655"/>
            <a:ext cx="1603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fragt TC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92833C39-9062-F622-77A6-C2B751408747}"/>
              </a:ext>
            </a:extLst>
          </p:cNvPr>
          <p:cNvSpPr/>
          <p:nvPr/>
        </p:nvSpPr>
        <p:spPr>
          <a:xfrm>
            <a:off x="5639784" y="3661782"/>
            <a:ext cx="3671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antwortet mit der signierten Information</a:t>
            </a:r>
          </a:p>
        </p:txBody>
      </p:sp>
      <p:sp>
        <p:nvSpPr>
          <p:cNvPr id="52" name="Textfeld 2">
            <a:extLst>
              <a:ext uri="{FF2B5EF4-FFF2-40B4-BE49-F238E27FC236}">
                <a16:creationId xmlns:a16="http://schemas.microsoft.com/office/drawing/2014/main" id="{B08C056B-F1B1-5F88-3F23-6245C9DA8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4" y="1057872"/>
            <a:ext cx="1656000" cy="63580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TEG-V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3" name="Textfeld 2">
            <a:extLst>
              <a:ext uri="{FF2B5EF4-FFF2-40B4-BE49-F238E27FC236}">
                <a16:creationId xmlns:a16="http://schemas.microsoft.com/office/drawing/2014/main" id="{EC9FCE60-F52D-F89A-76AE-FB0A9EE04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1727648"/>
            <a:ext cx="165618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Bob-AG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Textfeld 2">
            <a:extLst>
              <a:ext uri="{FF2B5EF4-FFF2-40B4-BE49-F238E27FC236}">
                <a16:creationId xmlns:a16="http://schemas.microsoft.com/office/drawing/2014/main" id="{D5CEFAA7-F3C9-6C97-0D03-DEF35D4B1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157323"/>
            <a:ext cx="1656000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Mr. X 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4C08029-F3CF-059E-1E3C-4AAB29DE6B67}"/>
              </a:ext>
            </a:extLst>
          </p:cNvPr>
          <p:cNvSpPr/>
          <p:nvPr/>
        </p:nvSpPr>
        <p:spPr>
          <a:xfrm>
            <a:off x="6952208" y="1029027"/>
            <a:ext cx="126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TC: Trust Center</a:t>
            </a:r>
          </a:p>
        </p:txBody>
      </p:sp>
      <p:pic>
        <p:nvPicPr>
          <p:cNvPr id="56" name="Grafik 55" descr="C:\Users\T.Hempel\AppData\Local\Microsoft\Windows\Temporary Internet Files\Content.IE5\C9PXVU82\MC900290706[1].wmf">
            <a:extLst>
              <a:ext uri="{FF2B5EF4-FFF2-40B4-BE49-F238E27FC236}">
                <a16:creationId xmlns:a16="http://schemas.microsoft.com/office/drawing/2014/main" id="{1F3FA4D4-A081-D050-A229-5BE63184A60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6" y="1684695"/>
            <a:ext cx="1080553" cy="832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31EB9C4-BAB0-E8FB-E6CD-7EAF92F836F8}"/>
              </a:ext>
            </a:extLst>
          </p:cNvPr>
          <p:cNvSpPr/>
          <p:nvPr/>
        </p:nvSpPr>
        <p:spPr>
          <a:xfrm>
            <a:off x="7994803" y="33711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454658-1E18-08C2-BB94-231FDF379A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17" y="2357453"/>
            <a:ext cx="707465" cy="7920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8DA26B9-2E9E-8BAD-32B8-65001F9B3A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57" y="2536436"/>
            <a:ext cx="796664" cy="10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2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FD1E11E-0D7F-A5CC-B4BA-851086286F3B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2C21D73-E739-55CA-DF3F-69FF7070C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F0356EA-0885-7F42-E03F-F95BE40C31A9}"/>
              </a:ext>
            </a:extLst>
          </p:cNvPr>
          <p:cNvCxnSpPr/>
          <p:nvPr/>
        </p:nvCxnSpPr>
        <p:spPr bwMode="auto">
          <a:xfrm>
            <a:off x="4060242" y="3573758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E1EC168-65C2-A60E-76AE-5E115D6E9A63}"/>
              </a:ext>
            </a:extLst>
          </p:cNvPr>
          <p:cNvSpPr/>
          <p:nvPr/>
        </p:nvSpPr>
        <p:spPr>
          <a:xfrm>
            <a:off x="759520" y="2641476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verschlüsselt die Frage nach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Bob-AG zu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8010B75-D52B-409A-7D9C-F9914D1DD5D6}"/>
              </a:ext>
            </a:extLst>
          </p:cNvPr>
          <p:cNvSpPr/>
          <p:nvPr/>
        </p:nvSpPr>
        <p:spPr>
          <a:xfrm>
            <a:off x="5639784" y="3318206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TC entschlüsselt zu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0700B54-347D-3A0D-EBED-243183964123}"/>
              </a:ext>
            </a:extLst>
          </p:cNvPr>
          <p:cNvSpPr/>
          <p:nvPr/>
        </p:nvSpPr>
        <p:spPr>
          <a:xfrm>
            <a:off x="1201159" y="3302897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LXMCHM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2" name="Textfeld 2">
            <a:extLst>
              <a:ext uri="{FF2B5EF4-FFF2-40B4-BE49-F238E27FC236}">
                <a16:creationId xmlns:a16="http://schemas.microsoft.com/office/drawing/2014/main" id="{B34E75B9-C731-3991-3ECD-B4AD6724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1" name="Textfeld 2">
            <a:extLst>
              <a:ext uri="{FF2B5EF4-FFF2-40B4-BE49-F238E27FC236}">
                <a16:creationId xmlns:a16="http://schemas.microsoft.com/office/drawing/2014/main" id="{E6067CFF-2F32-3237-5F0E-B8A6F7CF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997" y="1406632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2" name="Textfeld 2">
            <a:extLst>
              <a:ext uri="{FF2B5EF4-FFF2-40B4-BE49-F238E27FC236}">
                <a16:creationId xmlns:a16="http://schemas.microsoft.com/office/drawing/2014/main" id="{64D0C52B-762A-8453-5DE8-F6EC27BE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795" y="1687637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6828659-6AC9-754D-F952-4E413B285052}"/>
              </a:ext>
            </a:extLst>
          </p:cNvPr>
          <p:cNvSpPr/>
          <p:nvPr/>
        </p:nvSpPr>
        <p:spPr>
          <a:xfrm>
            <a:off x="2212973" y="3250655"/>
            <a:ext cx="1603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fragt TC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92833C39-9062-F622-77A6-C2B751408747}"/>
              </a:ext>
            </a:extLst>
          </p:cNvPr>
          <p:cNvSpPr/>
          <p:nvPr/>
        </p:nvSpPr>
        <p:spPr>
          <a:xfrm>
            <a:off x="5639784" y="3661782"/>
            <a:ext cx="3671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antwortet mit der signierten Information</a:t>
            </a:r>
          </a:p>
        </p:txBody>
      </p:sp>
      <p:sp>
        <p:nvSpPr>
          <p:cNvPr id="52" name="Textfeld 2">
            <a:extLst>
              <a:ext uri="{FF2B5EF4-FFF2-40B4-BE49-F238E27FC236}">
                <a16:creationId xmlns:a16="http://schemas.microsoft.com/office/drawing/2014/main" id="{B08C056B-F1B1-5F88-3F23-6245C9DA8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4" y="1057872"/>
            <a:ext cx="1656000" cy="63580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TEG-V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3" name="Textfeld 2">
            <a:extLst>
              <a:ext uri="{FF2B5EF4-FFF2-40B4-BE49-F238E27FC236}">
                <a16:creationId xmlns:a16="http://schemas.microsoft.com/office/drawing/2014/main" id="{EC9FCE60-F52D-F89A-76AE-FB0A9EE04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1727648"/>
            <a:ext cx="165618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Bob-AG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Textfeld 2">
            <a:extLst>
              <a:ext uri="{FF2B5EF4-FFF2-40B4-BE49-F238E27FC236}">
                <a16:creationId xmlns:a16="http://schemas.microsoft.com/office/drawing/2014/main" id="{D5CEFAA7-F3C9-6C97-0D03-DEF35D4B1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157323"/>
            <a:ext cx="1656000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Mr. X 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4C08029-F3CF-059E-1E3C-4AAB29DE6B67}"/>
              </a:ext>
            </a:extLst>
          </p:cNvPr>
          <p:cNvSpPr/>
          <p:nvPr/>
        </p:nvSpPr>
        <p:spPr>
          <a:xfrm>
            <a:off x="6952208" y="1029027"/>
            <a:ext cx="126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TC: Trust Center</a:t>
            </a:r>
          </a:p>
        </p:txBody>
      </p:sp>
      <p:pic>
        <p:nvPicPr>
          <p:cNvPr id="56" name="Grafik 55" descr="C:\Users\T.Hempel\AppData\Local\Microsoft\Windows\Temporary Internet Files\Content.IE5\C9PXVU82\MC900290706[1].wmf">
            <a:extLst>
              <a:ext uri="{FF2B5EF4-FFF2-40B4-BE49-F238E27FC236}">
                <a16:creationId xmlns:a16="http://schemas.microsoft.com/office/drawing/2014/main" id="{1F3FA4D4-A081-D050-A229-5BE63184A60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6" y="1684695"/>
            <a:ext cx="1080553" cy="832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31EB9C4-BAB0-E8FB-E6CD-7EAF92F836F8}"/>
              </a:ext>
            </a:extLst>
          </p:cNvPr>
          <p:cNvSpPr/>
          <p:nvPr/>
        </p:nvSpPr>
        <p:spPr>
          <a:xfrm>
            <a:off x="7994803" y="33711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8B7A5F-404E-5C69-3352-0AFC13A43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17" y="2357453"/>
            <a:ext cx="707465" cy="7920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45A5013-7327-5BF7-500B-74E6E20A31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57" y="2536436"/>
            <a:ext cx="796664" cy="105164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7BF2628-2A8D-C41E-BF89-E6997F8EFA78}"/>
              </a:ext>
            </a:extLst>
          </p:cNvPr>
          <p:cNvSpPr/>
          <p:nvPr/>
        </p:nvSpPr>
        <p:spPr>
          <a:xfrm>
            <a:off x="5639784" y="4362914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BOB-AG.BGF JMGKKFCGEH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5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907B493-CDCE-7D35-F68A-D0BBD5422628}"/>
              </a:ext>
            </a:extLst>
          </p:cNvPr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FA68BCB-6319-E56E-CFDA-CBE0AABAE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B3B21F8-F41C-2359-F2C5-25982898D828}"/>
              </a:ext>
            </a:extLst>
          </p:cNvPr>
          <p:cNvCxnSpPr/>
          <p:nvPr/>
        </p:nvCxnSpPr>
        <p:spPr bwMode="auto">
          <a:xfrm>
            <a:off x="4060242" y="3573758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64137042-9421-8ED3-7814-32AF234916EE}"/>
              </a:ext>
            </a:extLst>
          </p:cNvPr>
          <p:cNvSpPr/>
          <p:nvPr/>
        </p:nvSpPr>
        <p:spPr>
          <a:xfrm>
            <a:off x="759520" y="2641476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verschlüsselt die Frage nach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Bob-AG zu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C4F438B-59AE-8710-9C77-07EF6D4B2564}"/>
              </a:ext>
            </a:extLst>
          </p:cNvPr>
          <p:cNvSpPr/>
          <p:nvPr/>
        </p:nvSpPr>
        <p:spPr>
          <a:xfrm>
            <a:off x="5639784" y="3318206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TC entschlüsselt zu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14A621B-34F7-8005-F441-F3CB0CA950DB}"/>
              </a:ext>
            </a:extLst>
          </p:cNvPr>
          <p:cNvSpPr/>
          <p:nvPr/>
        </p:nvSpPr>
        <p:spPr>
          <a:xfrm>
            <a:off x="1201159" y="3302897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LXMCHM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1" name="Textfeld 2">
            <a:extLst>
              <a:ext uri="{FF2B5EF4-FFF2-40B4-BE49-F238E27FC236}">
                <a16:creationId xmlns:a16="http://schemas.microsoft.com/office/drawing/2014/main" id="{31DDF1F0-DA6B-1987-D478-567076D7D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04DCFADF-D2A0-BECD-4FCF-52CE818A4898}"/>
              </a:ext>
            </a:extLst>
          </p:cNvPr>
          <p:cNvCxnSpPr/>
          <p:nvPr/>
        </p:nvCxnSpPr>
        <p:spPr bwMode="auto">
          <a:xfrm>
            <a:off x="4060242" y="4533462"/>
            <a:ext cx="1497186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feld 2">
            <a:extLst>
              <a:ext uri="{FF2B5EF4-FFF2-40B4-BE49-F238E27FC236}">
                <a16:creationId xmlns:a16="http://schemas.microsoft.com/office/drawing/2014/main" id="{DF5FCF58-06EF-AF50-9832-262CF0E28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997" y="1406632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1" name="Textfeld 2">
            <a:extLst>
              <a:ext uri="{FF2B5EF4-FFF2-40B4-BE49-F238E27FC236}">
                <a16:creationId xmlns:a16="http://schemas.microsoft.com/office/drawing/2014/main" id="{E2BE8A57-9434-BC58-D057-53D3A7ADA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795" y="1687637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304EF1D1-087D-D952-57A7-A46233D63B9B}"/>
              </a:ext>
            </a:extLst>
          </p:cNvPr>
          <p:cNvSpPr/>
          <p:nvPr/>
        </p:nvSpPr>
        <p:spPr>
          <a:xfrm>
            <a:off x="2212973" y="3250655"/>
            <a:ext cx="1603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fragt TC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9E154F1-92F0-A44A-1A22-3CF43D2BE84A}"/>
              </a:ext>
            </a:extLst>
          </p:cNvPr>
          <p:cNvSpPr/>
          <p:nvPr/>
        </p:nvSpPr>
        <p:spPr>
          <a:xfrm>
            <a:off x="7994803" y="33711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565A941-5A14-05B3-8F89-D5FB61E1122C}"/>
              </a:ext>
            </a:extLst>
          </p:cNvPr>
          <p:cNvSpPr/>
          <p:nvPr/>
        </p:nvSpPr>
        <p:spPr>
          <a:xfrm>
            <a:off x="759520" y="4320561"/>
            <a:ext cx="3751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prüft die Signatur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und erhält              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8B98A335-256E-0AE2-957D-E9972E73E570}"/>
              </a:ext>
            </a:extLst>
          </p:cNvPr>
          <p:cNvSpPr/>
          <p:nvPr/>
        </p:nvSpPr>
        <p:spPr>
          <a:xfrm>
            <a:off x="5639784" y="3661782"/>
            <a:ext cx="3671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antwortet mit der signierten Information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CFDC0B3E-C48C-ABB7-4A5A-C083F8604713}"/>
              </a:ext>
            </a:extLst>
          </p:cNvPr>
          <p:cNvSpPr/>
          <p:nvPr/>
        </p:nvSpPr>
        <p:spPr>
          <a:xfrm>
            <a:off x="5639784" y="4362914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BOB-AG.BGF JMGKKFCGEH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1" name="Textfeld 2">
            <a:extLst>
              <a:ext uri="{FF2B5EF4-FFF2-40B4-BE49-F238E27FC236}">
                <a16:creationId xmlns:a16="http://schemas.microsoft.com/office/drawing/2014/main" id="{B3073A4D-5071-77CD-87F2-AA708E595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4" y="1057872"/>
            <a:ext cx="1656000" cy="63580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TEG-V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2" name="Textfeld 2">
            <a:extLst>
              <a:ext uri="{FF2B5EF4-FFF2-40B4-BE49-F238E27FC236}">
                <a16:creationId xmlns:a16="http://schemas.microsoft.com/office/drawing/2014/main" id="{6EAA907D-36EA-507B-04A1-B9A298525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1727648"/>
            <a:ext cx="165618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Bob-AG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3" name="Textfeld 2">
            <a:extLst>
              <a:ext uri="{FF2B5EF4-FFF2-40B4-BE49-F238E27FC236}">
                <a16:creationId xmlns:a16="http://schemas.microsoft.com/office/drawing/2014/main" id="{38D1F680-F0A2-279A-4F07-FAD09CD4B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157323"/>
            <a:ext cx="1656000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Mr. X 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0496D9F0-22D9-34B9-6583-FB2DFAF21710}"/>
              </a:ext>
            </a:extLst>
          </p:cNvPr>
          <p:cNvSpPr/>
          <p:nvPr/>
        </p:nvSpPr>
        <p:spPr>
          <a:xfrm>
            <a:off x="6952208" y="1029027"/>
            <a:ext cx="126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TC: Trust Center</a:t>
            </a:r>
          </a:p>
        </p:txBody>
      </p:sp>
      <p:pic>
        <p:nvPicPr>
          <p:cNvPr id="55" name="Grafik 54" descr="C:\Users\T.Hempel\AppData\Local\Microsoft\Windows\Temporary Internet Files\Content.IE5\C9PXVU82\MC900290706[1].wmf">
            <a:extLst>
              <a:ext uri="{FF2B5EF4-FFF2-40B4-BE49-F238E27FC236}">
                <a16:creationId xmlns:a16="http://schemas.microsoft.com/office/drawing/2014/main" id="{D16087DA-8113-8FF6-B7B0-8BAE3432CB3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6" y="1684695"/>
            <a:ext cx="1080553" cy="8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E8B5404-5F86-104D-A337-1699D4E94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77" y="3337249"/>
            <a:ext cx="707465" cy="7920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5DAAAAF-06E1-061E-72D7-3E5C888CDA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17" y="3516232"/>
            <a:ext cx="796664" cy="10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7067" y="13775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987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" y="963574"/>
            <a:ext cx="814037" cy="814037"/>
          </a:xfrm>
          <a:prstGeom prst="rect">
            <a:avLst/>
          </a:prstGeom>
        </p:spPr>
      </p:pic>
      <p:cxnSp>
        <p:nvCxnSpPr>
          <p:cNvPr id="33" name="Gerade Verbindung mit Pfeil 32"/>
          <p:cNvCxnSpPr/>
          <p:nvPr/>
        </p:nvCxnSpPr>
        <p:spPr bwMode="auto">
          <a:xfrm>
            <a:off x="4060242" y="3573758"/>
            <a:ext cx="1522034" cy="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759520" y="2641476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❶ Alice verschlüsselt die Frage nach </a:t>
            </a:r>
            <a:r>
              <a:rPr lang="de-DE" sz="2000" dirty="0" err="1">
                <a:solidFill>
                  <a:srgbClr val="006600"/>
                </a:solidFill>
              </a:rPr>
              <a:t>public</a:t>
            </a:r>
            <a:r>
              <a:rPr lang="de-DE" sz="2000" dirty="0">
                <a:solidFill>
                  <a:srgbClr val="006600"/>
                </a:solidFill>
              </a:rPr>
              <a:t> </a:t>
            </a:r>
            <a:r>
              <a:rPr lang="de-DE" sz="2000" dirty="0" err="1">
                <a:solidFill>
                  <a:srgbClr val="006600"/>
                </a:solidFill>
              </a:rPr>
              <a:t>key</a:t>
            </a:r>
            <a:r>
              <a:rPr lang="de-DE" sz="2000" dirty="0">
                <a:solidFill>
                  <a:srgbClr val="006600"/>
                </a:solidFill>
              </a:rPr>
              <a:t> Bob-AG zu</a:t>
            </a:r>
          </a:p>
        </p:txBody>
      </p:sp>
      <p:sp>
        <p:nvSpPr>
          <p:cNvPr id="7" name="Rechteck 6"/>
          <p:cNvSpPr/>
          <p:nvPr/>
        </p:nvSpPr>
        <p:spPr>
          <a:xfrm>
            <a:off x="5639784" y="3318206"/>
            <a:ext cx="3777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TC entschlüsselt zu</a:t>
            </a:r>
          </a:p>
        </p:txBody>
      </p:sp>
      <p:sp>
        <p:nvSpPr>
          <p:cNvPr id="36" name="Rechteck 35"/>
          <p:cNvSpPr/>
          <p:nvPr/>
        </p:nvSpPr>
        <p:spPr>
          <a:xfrm>
            <a:off x="1201159" y="3302897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LXMCHM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6" name="Textfeld 2"/>
          <p:cNvSpPr txBox="1">
            <a:spLocks noChangeArrowheads="1"/>
          </p:cNvSpPr>
          <p:nvPr/>
        </p:nvSpPr>
        <p:spPr bwMode="auto">
          <a:xfrm>
            <a:off x="4593423" y="1013420"/>
            <a:ext cx="1146988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cxnSp>
        <p:nvCxnSpPr>
          <p:cNvPr id="48" name="Gerade Verbindung mit Pfeil 47"/>
          <p:cNvCxnSpPr/>
          <p:nvPr/>
        </p:nvCxnSpPr>
        <p:spPr bwMode="auto">
          <a:xfrm>
            <a:off x="4060242" y="4533462"/>
            <a:ext cx="1497186" cy="0"/>
          </a:xfrm>
          <a:prstGeom prst="straightConnector1">
            <a:avLst/>
          </a:prstGeom>
          <a:ln>
            <a:solidFill>
              <a:srgbClr val="0066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Textfeld 2"/>
          <p:cNvSpPr txBox="1">
            <a:spLocks noChangeArrowheads="1"/>
          </p:cNvSpPr>
          <p:nvPr/>
        </p:nvSpPr>
        <p:spPr bwMode="auto">
          <a:xfrm>
            <a:off x="2441997" y="1406632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30" name="Textfeld 2"/>
          <p:cNvSpPr txBox="1">
            <a:spLocks noChangeArrowheads="1"/>
          </p:cNvSpPr>
          <p:nvPr/>
        </p:nvSpPr>
        <p:spPr bwMode="auto">
          <a:xfrm>
            <a:off x="4627795" y="1687637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212973" y="3250655"/>
            <a:ext cx="1603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fragt TC</a:t>
            </a:r>
          </a:p>
        </p:txBody>
      </p:sp>
      <p:sp>
        <p:nvSpPr>
          <p:cNvPr id="34" name="Rechteck 33"/>
          <p:cNvSpPr/>
          <p:nvPr/>
        </p:nvSpPr>
        <p:spPr>
          <a:xfrm>
            <a:off x="7994803" y="337113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68327" y="5027026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BOB-AG.BGF </a:t>
            </a:r>
            <a:r>
              <a:rPr lang="de-DE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BOB-AG.BGF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35640AA-2DD2-5F27-3C17-B574B70A1289}"/>
              </a:ext>
            </a:extLst>
          </p:cNvPr>
          <p:cNvSpPr/>
          <p:nvPr/>
        </p:nvSpPr>
        <p:spPr>
          <a:xfrm>
            <a:off x="759520" y="4320561"/>
            <a:ext cx="3751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❷ Alice prüft die Signatur</a:t>
            </a:r>
          </a:p>
          <a:p>
            <a:pPr algn="l"/>
            <a:r>
              <a:rPr lang="de-DE" sz="2000" dirty="0">
                <a:solidFill>
                  <a:srgbClr val="006600"/>
                </a:solidFill>
              </a:rPr>
              <a:t>und erhält             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8F78EAC-4A52-D3E3-9ED3-2DBE3605B213}"/>
              </a:ext>
            </a:extLst>
          </p:cNvPr>
          <p:cNvSpPr/>
          <p:nvPr/>
        </p:nvSpPr>
        <p:spPr>
          <a:xfrm>
            <a:off x="5639784" y="3661782"/>
            <a:ext cx="3671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rgbClr val="006600"/>
                </a:solidFill>
              </a:rPr>
              <a:t>und antwortet mit der signierten Information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DBD7162-DBC6-B596-8C16-AE7A92735ACA}"/>
              </a:ext>
            </a:extLst>
          </p:cNvPr>
          <p:cNvSpPr/>
          <p:nvPr/>
        </p:nvSpPr>
        <p:spPr>
          <a:xfrm>
            <a:off x="5639784" y="4362914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BOB-AG.BGF JMGKKFCGEH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Textfeld 2">
            <a:extLst>
              <a:ext uri="{FF2B5EF4-FFF2-40B4-BE49-F238E27FC236}">
                <a16:creationId xmlns:a16="http://schemas.microsoft.com/office/drawing/2014/main" id="{5DE3BCD4-7865-69F0-42DA-5A5C1258E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4" y="1057872"/>
            <a:ext cx="1656000" cy="63580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TEG-V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4" name="Textfeld 2">
            <a:extLst>
              <a:ext uri="{FF2B5EF4-FFF2-40B4-BE49-F238E27FC236}">
                <a16:creationId xmlns:a16="http://schemas.microsoft.com/office/drawing/2014/main" id="{6D613F69-1AFD-D9E3-E7BC-0A4CD9133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1727648"/>
            <a:ext cx="165618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Bob-AG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5" name="Textfeld 2">
            <a:extLst>
              <a:ext uri="{FF2B5EF4-FFF2-40B4-BE49-F238E27FC236}">
                <a16:creationId xmlns:a16="http://schemas.microsoft.com/office/drawing/2014/main" id="{0CE0C095-1767-57BB-E644-C3D8A0DF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157323"/>
            <a:ext cx="1656000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Mr. X 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0B97015-D259-51B2-36EB-48512B2B142D}"/>
              </a:ext>
            </a:extLst>
          </p:cNvPr>
          <p:cNvSpPr/>
          <p:nvPr/>
        </p:nvSpPr>
        <p:spPr>
          <a:xfrm>
            <a:off x="6952208" y="1029027"/>
            <a:ext cx="126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TC: Trust Center</a:t>
            </a:r>
          </a:p>
        </p:txBody>
      </p:sp>
      <p:pic>
        <p:nvPicPr>
          <p:cNvPr id="31" name="Grafik 30" descr="C:\Users\T.Hempel\AppData\Local\Microsoft\Windows\Temporary Internet Files\Content.IE5\C9PXVU82\MC900290706[1].wmf">
            <a:extLst>
              <a:ext uri="{FF2B5EF4-FFF2-40B4-BE49-F238E27FC236}">
                <a16:creationId xmlns:a16="http://schemas.microsoft.com/office/drawing/2014/main" id="{72BEDE26-25BC-23DA-4E7A-2F6E7C12443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6" y="1684695"/>
            <a:ext cx="1080553" cy="8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E31B27-F8D4-6658-634E-A59CF2594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77" y="3337249"/>
            <a:ext cx="707465" cy="79208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D1E0B41-0BE5-16D8-CBD0-7F27A6523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17" y="3516232"/>
            <a:ext cx="796664" cy="10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Zertifikat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8000" y="4197351"/>
            <a:ext cx="8964613" cy="384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65113" indent="-265113" algn="l">
              <a:lnSpc>
                <a:spcPct val="80000"/>
              </a:lnSpc>
              <a:spcBef>
                <a:spcPct val="50000"/>
              </a:spcBef>
              <a:defRPr/>
            </a:pPr>
            <a:endParaRPr lang="de-DE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31" y="686331"/>
            <a:ext cx="39909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2" y="722760"/>
            <a:ext cx="39909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</p:spTree>
    <p:extLst>
      <p:ext uri="{BB962C8B-B14F-4D97-AF65-F5344CB8AC3E}">
        <p14:creationId xmlns:p14="http://schemas.microsoft.com/office/powerpoint/2010/main" val="13166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Diffie-Hellman-Schlüsseltausch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8000" y="4197351"/>
            <a:ext cx="8964613" cy="384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65113" indent="-265113" algn="l">
              <a:lnSpc>
                <a:spcPct val="80000"/>
              </a:lnSpc>
              <a:spcBef>
                <a:spcPct val="50000"/>
              </a:spcBef>
              <a:defRPr/>
            </a:pPr>
            <a:endParaRPr lang="de-DE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Grafik 6">
            <a:hlinkClick r:id="rId3"/>
            <a:extLst>
              <a:ext uri="{FF2B5EF4-FFF2-40B4-BE49-F238E27FC236}">
                <a16:creationId xmlns:a16="http://schemas.microsoft.com/office/drawing/2014/main" id="{56C5D3C7-1607-4642-A0CC-2F3A496A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7" r="1299"/>
          <a:stretch/>
        </p:blipFill>
        <p:spPr>
          <a:xfrm>
            <a:off x="2296463" y="1201316"/>
            <a:ext cx="5188258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13" name="Rechteck 12"/>
          <p:cNvSpPr/>
          <p:nvPr/>
        </p:nvSpPr>
        <p:spPr>
          <a:xfrm>
            <a:off x="6608150" y="4749480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Bob-AG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8" y="4380247"/>
            <a:ext cx="814037" cy="81403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23" y="4323657"/>
            <a:ext cx="870627" cy="870627"/>
          </a:xfrm>
          <a:prstGeom prst="rect">
            <a:avLst/>
          </a:prstGeom>
        </p:spPr>
      </p:pic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7704925" y="4401381"/>
            <a:ext cx="1316215" cy="6358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FDB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7" name="Textfeld 2"/>
          <p:cNvSpPr txBox="1">
            <a:spLocks noChangeArrowheads="1"/>
          </p:cNvSpPr>
          <p:nvPr/>
        </p:nvSpPr>
        <p:spPr bwMode="auto">
          <a:xfrm>
            <a:off x="1907444" y="4513787"/>
            <a:ext cx="1316216" cy="635803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IKU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JUK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81C0893-B69C-8DB8-1B6D-1F9CA217D900}"/>
              </a:ext>
            </a:extLst>
          </p:cNvPr>
          <p:cNvSpPr/>
          <p:nvPr/>
        </p:nvSpPr>
        <p:spPr>
          <a:xfrm>
            <a:off x="6952208" y="1029027"/>
            <a:ext cx="126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2000" dirty="0">
                <a:solidFill>
                  <a:srgbClr val="006600"/>
                </a:solidFill>
              </a:rPr>
              <a:t>TC: Trust Center</a:t>
            </a: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34A583A5-850B-E4E5-5147-B1BB93EC2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4" y="1057872"/>
            <a:ext cx="1656000" cy="635803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TEG-V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19" name="Textfeld 2">
            <a:extLst>
              <a:ext uri="{FF2B5EF4-FFF2-40B4-BE49-F238E27FC236}">
                <a16:creationId xmlns:a16="http://schemas.microsoft.com/office/drawing/2014/main" id="{E8EB8BB6-2F72-0318-C35D-7A1B44B59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1727648"/>
            <a:ext cx="1656184" cy="396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Bob-AG BGF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20" name="Grafik 19" descr="C:\Users\T.Hempel\AppData\Local\Microsoft\Windows\Temporary Internet Files\Content.IE5\C9PXVU82\MC900290706[1].wmf">
            <a:extLst>
              <a:ext uri="{FF2B5EF4-FFF2-40B4-BE49-F238E27FC236}">
                <a16:creationId xmlns:a16="http://schemas.microsoft.com/office/drawing/2014/main" id="{3CBD023A-9353-9D94-7F25-54141A1A195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56" y="1684695"/>
            <a:ext cx="1080553" cy="8326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">
            <a:extLst>
              <a:ext uri="{FF2B5EF4-FFF2-40B4-BE49-F238E27FC236}">
                <a16:creationId xmlns:a16="http://schemas.microsoft.com/office/drawing/2014/main" id="{0CF0CE90-98F7-DD82-18DD-18FDFB082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157323"/>
            <a:ext cx="1656000" cy="317901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Mr. X 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2BD424F-2BA4-3070-8CA5-B52F45964D48}"/>
              </a:ext>
            </a:extLst>
          </p:cNvPr>
          <p:cNvSpPr txBox="1"/>
          <p:nvPr/>
        </p:nvSpPr>
        <p:spPr>
          <a:xfrm>
            <a:off x="1053783" y="4830243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6600"/>
                </a:solidFill>
              </a:rPr>
              <a:t>Alice</a:t>
            </a:r>
            <a:endParaRPr lang="de-DE" sz="20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5B3E995-A689-4239-9894-A3E9ED506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82" y="3073923"/>
            <a:ext cx="707465" cy="792088"/>
          </a:xfrm>
          <a:prstGeom prst="rect">
            <a:avLst/>
          </a:prstGeom>
        </p:spPr>
      </p:pic>
      <p:sp>
        <p:nvSpPr>
          <p:cNvPr id="24" name="Textfeld 2">
            <a:extLst>
              <a:ext uri="{FF2B5EF4-FFF2-40B4-BE49-F238E27FC236}">
                <a16:creationId xmlns:a16="http://schemas.microsoft.com/office/drawing/2014/main" id="{82525629-CCF2-8ADB-CBB2-F0258BF1C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347" y="2645921"/>
            <a:ext cx="1316216" cy="635803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ö: CEF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  <a:p>
            <a:pPr algn="l">
              <a:spcAft>
                <a:spcPts val="0"/>
              </a:spcAf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p: ZLB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94AF489-4FB2-BF90-3811-2E2A272C74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22" y="3252906"/>
            <a:ext cx="796664" cy="1051644"/>
          </a:xfrm>
          <a:prstGeom prst="rect">
            <a:avLst/>
          </a:prstGeom>
        </p:spPr>
      </p:pic>
      <p:sp>
        <p:nvSpPr>
          <p:cNvPr id="27" name="Textfeld 2">
            <a:extLst>
              <a:ext uri="{FF2B5EF4-FFF2-40B4-BE49-F238E27FC236}">
                <a16:creationId xmlns:a16="http://schemas.microsoft.com/office/drawing/2014/main" id="{BF7EED5B-0929-4B63-7ED1-E1F222A4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347" y="3320138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8" name="Textfeld 2">
            <a:extLst>
              <a:ext uri="{FF2B5EF4-FFF2-40B4-BE49-F238E27FC236}">
                <a16:creationId xmlns:a16="http://schemas.microsoft.com/office/drawing/2014/main" id="{A731BA84-CED7-A5A8-DAC3-B77096E8F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444" y="4145599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29" name="Textfeld 2">
            <a:extLst>
              <a:ext uri="{FF2B5EF4-FFF2-40B4-BE49-F238E27FC236}">
                <a16:creationId xmlns:a16="http://schemas.microsoft.com/office/drawing/2014/main" id="{FA1C427A-7D86-82F9-21A0-870CE884E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925" y="4049849"/>
            <a:ext cx="1316216" cy="31790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solidFill>
                  <a:srgbClr val="006600"/>
                </a:solidFill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TC SLDWY</a:t>
            </a:r>
            <a:endParaRPr lang="de-DE" sz="2000" dirty="0">
              <a:solidFill>
                <a:srgbClr val="006600"/>
              </a:solidFill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  <p:sp>
        <p:nvSpPr>
          <p:cNvPr id="30" name="Pfeil: nach links und rechts 29">
            <a:extLst>
              <a:ext uri="{FF2B5EF4-FFF2-40B4-BE49-F238E27FC236}">
                <a16:creationId xmlns:a16="http://schemas.microsoft.com/office/drawing/2014/main" id="{AE6CE914-426A-B56B-6FC4-7065E2650D0D}"/>
              </a:ext>
            </a:extLst>
          </p:cNvPr>
          <p:cNvSpPr/>
          <p:nvPr/>
        </p:nvSpPr>
        <p:spPr bwMode="auto">
          <a:xfrm>
            <a:off x="3404543" y="4428751"/>
            <a:ext cx="2035497" cy="538436"/>
          </a:xfrm>
          <a:prstGeom prst="leftRightArrow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feld 2">
            <a:extLst>
              <a:ext uri="{FF2B5EF4-FFF2-40B4-BE49-F238E27FC236}">
                <a16:creationId xmlns:a16="http://schemas.microsoft.com/office/drawing/2014/main" id="{65A798EF-D675-9C3B-B417-EF880036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685" y="2522337"/>
            <a:ext cx="1656000" cy="314868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vert="horz" wrap="square" lIns="36000" tIns="36000" rIns="36000" bIns="36000" anchor="ctr" anchorCtr="0">
            <a:noAutofit/>
          </a:bodyPr>
          <a:lstStyle/>
          <a:p>
            <a:pPr algn="l">
              <a:spcAft>
                <a:spcPts val="0"/>
              </a:spcAft>
              <a:tabLst>
                <a:tab pos="741680" algn="l"/>
              </a:tabLst>
            </a:pPr>
            <a:r>
              <a:rPr lang="de-DE" sz="2000" b="1" dirty="0">
                <a:latin typeface="Courier New" panose="02070309020205020404" pitchFamily="49" charset="0"/>
                <a:ea typeface="Times New Roman"/>
                <a:cs typeface="Courier New" panose="02070309020205020404" pitchFamily="49" charset="0"/>
              </a:rPr>
              <a:t>Alice  IKU</a:t>
            </a:r>
            <a:endParaRPr lang="de-DE" sz="2000" dirty="0">
              <a:latin typeface="Courier New" panose="02070309020205020404" pitchFamily="49" charset="0"/>
              <a:ea typeface="Times New Roman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4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F05FFE0A-D612-2CD8-A6F1-FC9E089EE193}"/>
              </a:ext>
            </a:extLst>
          </p:cNvPr>
          <p:cNvSpPr txBox="1"/>
          <p:nvPr/>
        </p:nvSpPr>
        <p:spPr>
          <a:xfrm>
            <a:off x="687512" y="3652661"/>
            <a:ext cx="8755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6600"/>
                </a:solidFill>
              </a:rPr>
              <a:t>Verbindlichkeit</a:t>
            </a:r>
            <a:br>
              <a:rPr lang="de-DE" sz="4800" b="1" dirty="0">
                <a:solidFill>
                  <a:srgbClr val="006600"/>
                </a:solidFill>
              </a:rPr>
            </a:br>
            <a:r>
              <a:rPr lang="de-DE" sz="2400" b="1" dirty="0">
                <a:solidFill>
                  <a:srgbClr val="006600"/>
                </a:solidFill>
                <a:sym typeface="Wingdings" panose="05000000000000000000" pitchFamily="2" charset="2"/>
              </a:rPr>
              <a:t>kein Bestreiten der Urheberschaft</a:t>
            </a:r>
            <a:endParaRPr lang="de-DE" sz="2400" b="1" dirty="0">
              <a:solidFill>
                <a:srgbClr val="006600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Sicherheitsziele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DB084E-9E0F-4589-B2BF-89B062C6A833}"/>
              </a:ext>
            </a:extLst>
          </p:cNvPr>
          <p:cNvSpPr txBox="1"/>
          <p:nvPr/>
        </p:nvSpPr>
        <p:spPr>
          <a:xfrm>
            <a:off x="6285469" y="1875904"/>
            <a:ext cx="1503335" cy="1323439"/>
          </a:xfrm>
          <a:custGeom>
            <a:avLst/>
            <a:gdLst>
              <a:gd name="connsiteX0" fmla="*/ 0 w 1503335"/>
              <a:gd name="connsiteY0" fmla="*/ 0 h 1323439"/>
              <a:gd name="connsiteX1" fmla="*/ 456012 w 1503335"/>
              <a:gd name="connsiteY1" fmla="*/ 0 h 1323439"/>
              <a:gd name="connsiteX2" fmla="*/ 912023 w 1503335"/>
              <a:gd name="connsiteY2" fmla="*/ 0 h 1323439"/>
              <a:gd name="connsiteX3" fmla="*/ 1503335 w 1503335"/>
              <a:gd name="connsiteY3" fmla="*/ 0 h 1323439"/>
              <a:gd name="connsiteX4" fmla="*/ 1503335 w 1503335"/>
              <a:gd name="connsiteY4" fmla="*/ 401443 h 1323439"/>
              <a:gd name="connsiteX5" fmla="*/ 1503335 w 1503335"/>
              <a:gd name="connsiteY5" fmla="*/ 842589 h 1323439"/>
              <a:gd name="connsiteX6" fmla="*/ 1503335 w 1503335"/>
              <a:gd name="connsiteY6" fmla="*/ 1323439 h 1323439"/>
              <a:gd name="connsiteX7" fmla="*/ 972157 w 1503335"/>
              <a:gd name="connsiteY7" fmla="*/ 1323439 h 1323439"/>
              <a:gd name="connsiteX8" fmla="*/ 440978 w 1503335"/>
              <a:gd name="connsiteY8" fmla="*/ 1323439 h 1323439"/>
              <a:gd name="connsiteX9" fmla="*/ 0 w 1503335"/>
              <a:gd name="connsiteY9" fmla="*/ 1323439 h 1323439"/>
              <a:gd name="connsiteX10" fmla="*/ 0 w 1503335"/>
              <a:gd name="connsiteY10" fmla="*/ 882293 h 1323439"/>
              <a:gd name="connsiteX11" fmla="*/ 0 w 1503335"/>
              <a:gd name="connsiteY11" fmla="*/ 480850 h 1323439"/>
              <a:gd name="connsiteX12" fmla="*/ 0 w 1503335"/>
              <a:gd name="connsiteY1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03335" h="1323439" extrusionOk="0">
                <a:moveTo>
                  <a:pt x="0" y="0"/>
                </a:moveTo>
                <a:cubicBezTo>
                  <a:pt x="184174" y="-6293"/>
                  <a:pt x="242532" y="45250"/>
                  <a:pt x="456012" y="0"/>
                </a:cubicBezTo>
                <a:cubicBezTo>
                  <a:pt x="669492" y="-45250"/>
                  <a:pt x="805095" y="45952"/>
                  <a:pt x="912023" y="0"/>
                </a:cubicBezTo>
                <a:cubicBezTo>
                  <a:pt x="1018951" y="-45952"/>
                  <a:pt x="1355036" y="66330"/>
                  <a:pt x="1503335" y="0"/>
                </a:cubicBezTo>
                <a:cubicBezTo>
                  <a:pt x="1523635" y="153348"/>
                  <a:pt x="1492259" y="295268"/>
                  <a:pt x="1503335" y="401443"/>
                </a:cubicBezTo>
                <a:cubicBezTo>
                  <a:pt x="1514411" y="507618"/>
                  <a:pt x="1493997" y="732981"/>
                  <a:pt x="1503335" y="842589"/>
                </a:cubicBezTo>
                <a:cubicBezTo>
                  <a:pt x="1512673" y="952197"/>
                  <a:pt x="1463056" y="1167700"/>
                  <a:pt x="1503335" y="1323439"/>
                </a:cubicBezTo>
                <a:cubicBezTo>
                  <a:pt x="1295407" y="1353373"/>
                  <a:pt x="1112674" y="1271978"/>
                  <a:pt x="972157" y="1323439"/>
                </a:cubicBezTo>
                <a:cubicBezTo>
                  <a:pt x="831640" y="1374900"/>
                  <a:pt x="680351" y="1307602"/>
                  <a:pt x="440978" y="1323439"/>
                </a:cubicBezTo>
                <a:cubicBezTo>
                  <a:pt x="201605" y="1339276"/>
                  <a:pt x="202099" y="1303382"/>
                  <a:pt x="0" y="1323439"/>
                </a:cubicBezTo>
                <a:cubicBezTo>
                  <a:pt x="-52199" y="1200889"/>
                  <a:pt x="32876" y="1100225"/>
                  <a:pt x="0" y="882293"/>
                </a:cubicBezTo>
                <a:cubicBezTo>
                  <a:pt x="-32876" y="664361"/>
                  <a:pt x="2743" y="570415"/>
                  <a:pt x="0" y="480850"/>
                </a:cubicBezTo>
                <a:cubicBezTo>
                  <a:pt x="-2743" y="391285"/>
                  <a:pt x="23531" y="169238"/>
                  <a:pt x="0" y="0"/>
                </a:cubicBezTo>
                <a:close/>
              </a:path>
            </a:pathLst>
          </a:custGeom>
          <a:noFill/>
          <a:ln w="15875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11832607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Bob!</a:t>
            </a:r>
          </a:p>
          <a:p>
            <a:pPr algn="l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Du bist ein riesiger Blödarsch! </a:t>
            </a:r>
          </a:p>
          <a:p>
            <a:pPr algn="r"/>
            <a:r>
              <a:rPr lang="de-DE" sz="2000" dirty="0">
                <a:solidFill>
                  <a:srgbClr val="002060"/>
                </a:solidFill>
                <a:latin typeface="Freestyle Script" panose="030804020302050B0404" pitchFamily="66" charset="0"/>
              </a:rPr>
              <a:t>Alice!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BFEB62B-93FE-8F27-1614-D66361B4ACF0}"/>
              </a:ext>
            </a:extLst>
          </p:cNvPr>
          <p:cNvSpPr txBox="1"/>
          <p:nvPr/>
        </p:nvSpPr>
        <p:spPr>
          <a:xfrm>
            <a:off x="459935" y="36467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00"/>
                </a:solidFill>
              </a:rPr>
              <a:t>Alice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A755739-31BF-3CDB-4552-72C7E9452114}"/>
              </a:ext>
            </a:extLst>
          </p:cNvPr>
          <p:cNvSpPr txBox="1"/>
          <p:nvPr/>
        </p:nvSpPr>
        <p:spPr>
          <a:xfrm>
            <a:off x="8221412" y="3637984"/>
            <a:ext cx="1492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6600"/>
                </a:solidFill>
              </a:rPr>
              <a:t>Bob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8671187-170B-1325-5C22-9D02896D0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" y="2059505"/>
            <a:ext cx="1578478" cy="15784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8B4E2D-9EE9-5229-A2D4-166A25FE5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25" y="1956260"/>
            <a:ext cx="1620180" cy="1620180"/>
          </a:xfrm>
          <a:prstGeom prst="rect">
            <a:avLst/>
          </a:prstGeom>
        </p:spPr>
      </p:pic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8FE9F313-1D7D-DF29-D015-72399BF0C5B7}"/>
              </a:ext>
            </a:extLst>
          </p:cNvPr>
          <p:cNvSpPr/>
          <p:nvPr/>
        </p:nvSpPr>
        <p:spPr bwMode="auto">
          <a:xfrm>
            <a:off x="2043606" y="3199908"/>
            <a:ext cx="6031560" cy="518681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Abgerundete rechteckige Legende 8"/>
          <p:cNvSpPr/>
          <p:nvPr/>
        </p:nvSpPr>
        <p:spPr bwMode="auto">
          <a:xfrm>
            <a:off x="1623616" y="1339502"/>
            <a:ext cx="1955769" cy="1173338"/>
          </a:xfrm>
          <a:prstGeom prst="wedgeRoundRectCallout">
            <a:avLst>
              <a:gd name="adj1" fmla="val -65138"/>
              <a:gd name="adj2" fmla="val 84807"/>
              <a:gd name="adj3" fmla="val 16667"/>
            </a:avLst>
          </a:prstGeom>
          <a:solidFill>
            <a:schemeClr val="tx1">
              <a:lumMod val="9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28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Aber, ich war </a:t>
            </a:r>
            <a:br>
              <a:rPr lang="de-DE" sz="28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de-DE" sz="28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 gar nicht!</a:t>
            </a:r>
          </a:p>
        </p:txBody>
      </p:sp>
    </p:spTree>
    <p:extLst>
      <p:ext uri="{BB962C8B-B14F-4D97-AF65-F5344CB8AC3E}">
        <p14:creationId xmlns:p14="http://schemas.microsoft.com/office/powerpoint/2010/main" val="12475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Verfahren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9BFFB5C-A7D3-268C-247E-636F441CA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437" y="1323975"/>
            <a:ext cx="90011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0" descr="Skytale">
            <a:extLst>
              <a:ext uri="{FF2B5EF4-FFF2-40B4-BE49-F238E27FC236}">
                <a16:creationId xmlns:a16="http://schemas.microsoft.com/office/drawing/2014/main" id="{BE1890F9-6CF8-4C6E-9B03-F144C1CB6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63" y="2787611"/>
            <a:ext cx="2088971" cy="8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8" descr="stegano">
            <a:extLst>
              <a:ext uri="{FF2B5EF4-FFF2-40B4-BE49-F238E27FC236}">
                <a16:creationId xmlns:a16="http://schemas.microsoft.com/office/drawing/2014/main" id="{A5969D3F-9BE6-49DB-A900-F39D2C85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3" y="1776048"/>
            <a:ext cx="1977142" cy="12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Historische Verfahren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50B536-3039-4D48-B728-3F9189ADE58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89000" y="127000"/>
            <a:ext cx="84582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endParaRPr lang="de-DE" altLang="de-DE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B757F9C-6AB1-4372-BCB1-657BAD0B4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114" y="1315413"/>
            <a:ext cx="21242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sz="2000" b="1" dirty="0">
                <a:solidFill>
                  <a:srgbClr val="000000"/>
                </a:solidFill>
                <a:latin typeface="+mn-lt"/>
              </a:rPr>
              <a:t>Steganographie</a:t>
            </a:r>
          </a:p>
          <a:p>
            <a:pPr algn="ctr" eaLnBrk="0" hangingPunct="0"/>
            <a:r>
              <a:rPr lang="de-DE" altLang="de-DE" sz="1600" dirty="0">
                <a:solidFill>
                  <a:srgbClr val="000000"/>
                </a:solidFill>
                <a:latin typeface="+mn-lt"/>
              </a:rPr>
              <a:t>verstecken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2CC36EDF-9332-4216-BC7C-EAAB7B5FC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697" y="1348496"/>
            <a:ext cx="17091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sz="2000" b="1" dirty="0">
                <a:solidFill>
                  <a:srgbClr val="000000"/>
                </a:solidFill>
                <a:latin typeface="+mn-lt"/>
              </a:rPr>
              <a:t>Kryptografie</a:t>
            </a:r>
            <a:br>
              <a:rPr lang="de-DE" altLang="de-DE" sz="2000" dirty="0">
                <a:solidFill>
                  <a:srgbClr val="000000"/>
                </a:solidFill>
                <a:latin typeface="+mn-lt"/>
              </a:rPr>
            </a:br>
            <a:r>
              <a:rPr lang="de-DE" altLang="de-DE" sz="1600" dirty="0">
                <a:solidFill>
                  <a:srgbClr val="000000"/>
                </a:solidFill>
                <a:latin typeface="+mn-lt"/>
              </a:rPr>
              <a:t>verschlüsseln</a:t>
            </a:r>
            <a:endParaRPr lang="de-DE" altLang="de-DE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8A816DF5-370B-4A91-8F26-732AF2024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838" y="2170115"/>
            <a:ext cx="24320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b="1" dirty="0">
                <a:solidFill>
                  <a:srgbClr val="000000"/>
                </a:solidFill>
                <a:latin typeface="+mn-lt"/>
              </a:rPr>
              <a:t>Substitution</a:t>
            </a:r>
            <a:br>
              <a:rPr lang="de-DE" altLang="de-DE" sz="2000" b="1" dirty="0">
                <a:solidFill>
                  <a:srgbClr val="000000"/>
                </a:solidFill>
                <a:latin typeface="+mn-lt"/>
              </a:rPr>
            </a:br>
            <a:r>
              <a:rPr lang="de-DE" altLang="de-DE" sz="1600" dirty="0">
                <a:solidFill>
                  <a:srgbClr val="000000"/>
                </a:solidFill>
              </a:rPr>
              <a:t>Zeichen/Wörter ersetzen</a:t>
            </a: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7216BA87-EDBC-49FA-B40A-4C6104ED76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75777" y="1952518"/>
            <a:ext cx="1241184" cy="24811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8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1F4A81D-E71A-48A0-B6CF-2D7121169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6645" y="1946776"/>
            <a:ext cx="1241186" cy="180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8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D3DDF476-E369-4C3A-93E0-8498D121A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163" y="2171776"/>
            <a:ext cx="2728916" cy="64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sz="2000" b="1" dirty="0">
                <a:solidFill>
                  <a:srgbClr val="000000"/>
                </a:solidFill>
                <a:latin typeface="+mn-lt"/>
              </a:rPr>
              <a:t>Transposition</a:t>
            </a:r>
            <a:br>
              <a:rPr lang="de-DE" altLang="de-DE" sz="2000" dirty="0">
                <a:solidFill>
                  <a:srgbClr val="000000"/>
                </a:solidFill>
                <a:latin typeface="+mn-lt"/>
              </a:rPr>
            </a:br>
            <a:r>
              <a:rPr lang="de-DE" altLang="de-DE" sz="1600" dirty="0">
                <a:solidFill>
                  <a:srgbClr val="000000"/>
                </a:solidFill>
                <a:latin typeface="+mn-lt"/>
              </a:rPr>
              <a:t>Zeichen/Wörter umsortieren</a:t>
            </a:r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4B066491-D836-42CC-8073-1FB811BDD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5" y="3757686"/>
            <a:ext cx="25090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sz="2000" b="1" dirty="0">
                <a:solidFill>
                  <a:srgbClr val="000000"/>
                </a:solidFill>
                <a:latin typeface="+mn-lt"/>
              </a:rPr>
              <a:t>Monoalphabetisch</a:t>
            </a:r>
            <a:br>
              <a:rPr lang="de-DE" altLang="de-DE" sz="2000" b="1" dirty="0">
                <a:solidFill>
                  <a:srgbClr val="000000"/>
                </a:solidFill>
                <a:latin typeface="+mn-lt"/>
              </a:rPr>
            </a:br>
            <a:r>
              <a:rPr lang="de-DE" altLang="de-DE" sz="1600" dirty="0">
                <a:solidFill>
                  <a:srgbClr val="000000"/>
                </a:solidFill>
                <a:latin typeface="+mn-lt"/>
              </a:rPr>
              <a:t>Sherlock Holmes, Caesar</a:t>
            </a:r>
          </a:p>
        </p:txBody>
      </p:sp>
      <p:sp>
        <p:nvSpPr>
          <p:cNvPr id="30" name="Line 24">
            <a:extLst>
              <a:ext uri="{FF2B5EF4-FFF2-40B4-BE49-F238E27FC236}">
                <a16:creationId xmlns:a16="http://schemas.microsoft.com/office/drawing/2014/main" id="{0C4DCD0E-A300-43E3-97E6-7A5033A799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64639" y="3960055"/>
            <a:ext cx="580451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8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" name="Line 25">
            <a:extLst>
              <a:ext uri="{FF2B5EF4-FFF2-40B4-BE49-F238E27FC236}">
                <a16:creationId xmlns:a16="http://schemas.microsoft.com/office/drawing/2014/main" id="{A5D59E09-8A4B-463D-938A-E017A518BD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0977" y="3960055"/>
            <a:ext cx="580451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8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64BC9412-8572-4B94-9675-B296F59AC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222" y="3757686"/>
            <a:ext cx="18888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sz="2000" b="1" dirty="0" err="1">
                <a:solidFill>
                  <a:srgbClr val="000000"/>
                </a:solidFill>
                <a:latin typeface="+mn-lt"/>
              </a:rPr>
              <a:t>One</a:t>
            </a:r>
            <a:r>
              <a:rPr lang="de-DE" altLang="de-DE" sz="2000" b="1" dirty="0">
                <a:solidFill>
                  <a:srgbClr val="000000"/>
                </a:solidFill>
                <a:latin typeface="+mn-lt"/>
              </a:rPr>
              <a:t> Time Pad</a:t>
            </a:r>
            <a:br>
              <a:rPr lang="de-DE" altLang="de-DE" sz="2000" b="1" dirty="0">
                <a:solidFill>
                  <a:srgbClr val="000000"/>
                </a:solidFill>
                <a:latin typeface="+mn-lt"/>
              </a:rPr>
            </a:br>
            <a:endParaRPr lang="de-DE" altLang="de-DE" sz="2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914BE16E-B144-4C4E-A789-D8C1257E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090" y="3763486"/>
            <a:ext cx="22942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sz="2000" b="1" dirty="0">
                <a:solidFill>
                  <a:srgbClr val="000000"/>
                </a:solidFill>
                <a:latin typeface="+mn-lt"/>
              </a:rPr>
              <a:t>Polyalphabetisch</a:t>
            </a:r>
            <a:br>
              <a:rPr lang="de-DE" altLang="de-DE" sz="2000" b="1" dirty="0">
                <a:solidFill>
                  <a:srgbClr val="000000"/>
                </a:solidFill>
                <a:latin typeface="+mn-lt"/>
              </a:rPr>
            </a:br>
            <a:r>
              <a:rPr lang="de-DE" altLang="de-DE" sz="1600" dirty="0" err="1">
                <a:solidFill>
                  <a:srgbClr val="000000"/>
                </a:solidFill>
                <a:latin typeface="+mn-lt"/>
              </a:rPr>
              <a:t>Vigenère</a:t>
            </a:r>
            <a:r>
              <a:rPr lang="de-DE" altLang="de-DE" sz="1600" dirty="0">
                <a:solidFill>
                  <a:srgbClr val="000000"/>
                </a:solidFill>
                <a:latin typeface="+mn-lt"/>
              </a:rPr>
              <a:t>, Enigma</a:t>
            </a:r>
          </a:p>
        </p:txBody>
      </p:sp>
      <p:sp>
        <p:nvSpPr>
          <p:cNvPr id="36" name="Line 27">
            <a:extLst>
              <a:ext uri="{FF2B5EF4-FFF2-40B4-BE49-F238E27FC236}">
                <a16:creationId xmlns:a16="http://schemas.microsoft.com/office/drawing/2014/main" id="{EA7B4E3F-5E7B-45DF-9D39-68ED06C44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5243" y="2816446"/>
            <a:ext cx="0" cy="92122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0" name="Picture 44" descr="Cäsar">
            <a:extLst>
              <a:ext uri="{FF2B5EF4-FFF2-40B4-BE49-F238E27FC236}">
                <a16:creationId xmlns:a16="http://schemas.microsoft.com/office/drawing/2014/main" id="{9DCD5F23-70C5-412C-B4EF-64EF518C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78" y="4376771"/>
            <a:ext cx="5492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6" descr="vigenere">
            <a:extLst>
              <a:ext uri="{FF2B5EF4-FFF2-40B4-BE49-F238E27FC236}">
                <a16:creationId xmlns:a16="http://schemas.microsoft.com/office/drawing/2014/main" id="{124B7EF3-E7D2-45FA-B076-08C2B7A1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55" y="4433171"/>
            <a:ext cx="843844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8" descr="Enigma">
            <a:extLst>
              <a:ext uri="{FF2B5EF4-FFF2-40B4-BE49-F238E27FC236}">
                <a16:creationId xmlns:a16="http://schemas.microsoft.com/office/drawing/2014/main" id="{257571C0-D87F-415D-AB29-CE991C55C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32" y="4409817"/>
            <a:ext cx="592006" cy="103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0" descr="castrche">
            <a:extLst>
              <a:ext uri="{FF2B5EF4-FFF2-40B4-BE49-F238E27FC236}">
                <a16:creationId xmlns:a16="http://schemas.microsoft.com/office/drawing/2014/main" id="{2248A123-B8AD-445A-8911-9C69CA6D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61" y="4176563"/>
            <a:ext cx="1957383" cy="117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56">
            <a:extLst>
              <a:ext uri="{FF2B5EF4-FFF2-40B4-BE49-F238E27FC236}">
                <a16:creationId xmlns:a16="http://schemas.microsoft.com/office/drawing/2014/main" id="{0C048380-D81E-4421-9067-851F80D27FB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274249" y="4682260"/>
            <a:ext cx="152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dirty="0">
                <a:solidFill>
                  <a:srgbClr val="006600"/>
                </a:solidFill>
                <a:cs typeface="Arial" charset="0"/>
                <a:sym typeface="Symbol" pitchFamily="18" charset="2"/>
              </a:rPr>
              <a:t>nach</a:t>
            </a:r>
            <a:r>
              <a:rPr lang="de-DE" altLang="de-DE" sz="1200" dirty="0">
                <a:solidFill>
                  <a:srgbClr val="006600"/>
                </a:solidFill>
                <a:cs typeface="Arial" charset="0"/>
              </a:rPr>
              <a:t> Witten, 2003</a:t>
            </a:r>
            <a:endParaRPr lang="de-DE" altLang="de-DE" sz="1200" dirty="0">
              <a:solidFill>
                <a:srgbClr val="0066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E588BF-2D7A-4BB2-8BE7-D50FB285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5" b="-12145"/>
          <a:stretch/>
        </p:blipFill>
        <p:spPr bwMode="auto">
          <a:xfrm>
            <a:off x="378776" y="4397824"/>
            <a:ext cx="1175675" cy="45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CA6DCBB0-7A67-48E0-9237-7FBE28875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6" t="-1" b="-9515"/>
          <a:stretch/>
        </p:blipFill>
        <p:spPr bwMode="auto">
          <a:xfrm>
            <a:off x="444961" y="4820759"/>
            <a:ext cx="1099945" cy="4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ine 14">
            <a:extLst>
              <a:ext uri="{FF2B5EF4-FFF2-40B4-BE49-F238E27FC236}">
                <a16:creationId xmlns:a16="http://schemas.microsoft.com/office/drawing/2014/main" id="{27C8D5F2-A502-4EF0-8338-5B5E360D2C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4639" y="1077002"/>
            <a:ext cx="1241184" cy="24811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8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" name="Line 13">
            <a:extLst>
              <a:ext uri="{FF2B5EF4-FFF2-40B4-BE49-F238E27FC236}">
                <a16:creationId xmlns:a16="http://schemas.microsoft.com/office/drawing/2014/main" id="{697A9C56-8A11-4E04-A9D2-C6378A9BBF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7952" y="1074134"/>
            <a:ext cx="1241186" cy="180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8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21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Vigenère</a:t>
            </a:r>
            <a:r>
              <a:rPr lang="de-DE" dirty="0"/>
              <a:t>-Verfahren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>
                <a:solidFill>
                  <a:srgbClr val="FFFFCC"/>
                </a:solidFill>
              </a:rPr>
              <a:t>CC BY-SA 4.0 Hempel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50B536-3039-4D48-B728-3F9189ADE58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89000" y="127000"/>
            <a:ext cx="84582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0" hangingPunct="0"/>
            <a:endParaRPr lang="de-DE" altLang="de-DE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8E4B92-09AC-49C3-8B62-A1FE8ACB3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64" y="960587"/>
            <a:ext cx="5865492" cy="45374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FC6355B-EE3A-4D13-A7FD-828684BD3A9C}"/>
              </a:ext>
            </a:extLst>
          </p:cNvPr>
          <p:cNvSpPr txBox="1"/>
          <p:nvPr/>
        </p:nvSpPr>
        <p:spPr>
          <a:xfrm>
            <a:off x="6076497" y="3865612"/>
            <a:ext cx="389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Symbol" panose="05050102010706020507" pitchFamily="18" charset="2"/>
              <a:buChar char="-"/>
            </a:pPr>
            <a:r>
              <a:rPr lang="de-DE" dirty="0">
                <a:solidFill>
                  <a:srgbClr val="006600"/>
                </a:solidFill>
              </a:rPr>
              <a:t>polyalphabetisches Verfahren</a:t>
            </a:r>
          </a:p>
          <a:p>
            <a:pPr marL="285750" indent="-285750" algn="l">
              <a:buFont typeface="Symbol" panose="05050102010706020507" pitchFamily="18" charset="2"/>
              <a:buChar char="-"/>
            </a:pPr>
            <a:r>
              <a:rPr lang="de-DE" dirty="0">
                <a:solidFill>
                  <a:srgbClr val="006600"/>
                </a:solidFill>
              </a:rPr>
              <a:t>symmetrisches Verfahren</a:t>
            </a:r>
          </a:p>
        </p:txBody>
      </p:sp>
    </p:spTree>
    <p:extLst>
      <p:ext uri="{BB962C8B-B14F-4D97-AF65-F5344CB8AC3E}">
        <p14:creationId xmlns:p14="http://schemas.microsoft.com/office/powerpoint/2010/main" val="32539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theme/theme1.xml><?xml version="1.0" encoding="utf-8"?>
<a:theme xmlns:a="http://schemas.openxmlformats.org/drawingml/2006/main" name="Hempel_Kopf_Fuß">
  <a:themeElements>
    <a:clrScheme name="Netzwerk 14">
      <a:dk1>
        <a:srgbClr val="808080"/>
      </a:dk1>
      <a:lt1>
        <a:srgbClr val="FFFFCC"/>
      </a:lt1>
      <a:dk2>
        <a:srgbClr val="29527B"/>
      </a:dk2>
      <a:lt2>
        <a:srgbClr val="FFFFFF"/>
      </a:lt2>
      <a:accent1>
        <a:srgbClr val="CCCC00"/>
      </a:accent1>
      <a:accent2>
        <a:srgbClr val="669999"/>
      </a:accent2>
      <a:accent3>
        <a:srgbClr val="ACB3BF"/>
      </a:accent3>
      <a:accent4>
        <a:srgbClr val="DADAAE"/>
      </a:accent4>
      <a:accent5>
        <a:srgbClr val="E2E2AA"/>
      </a:accent5>
      <a:accent6>
        <a:srgbClr val="5C8A8A"/>
      </a:accent6>
      <a:hlink>
        <a:srgbClr val="003300"/>
      </a:hlink>
      <a:folHlink>
        <a:srgbClr val="006600"/>
      </a:folHlink>
    </a:clrScheme>
    <a:fontScheme name="Netzwe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tzwe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zwe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zwerk 11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FF6600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12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FF9933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13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003300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14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003300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3041</Words>
  <Application>Microsoft Office PowerPoint</Application>
  <PresentationFormat>Benutzerdefiniert</PresentationFormat>
  <Paragraphs>1003</Paragraphs>
  <Slides>57</Slides>
  <Notes>57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5" baseType="lpstr">
      <vt:lpstr>Arial</vt:lpstr>
      <vt:lpstr>Arial Narrow</vt:lpstr>
      <vt:lpstr>Courier New</vt:lpstr>
      <vt:lpstr>Freestyle Script</vt:lpstr>
      <vt:lpstr>Symbol</vt:lpstr>
      <vt:lpstr>Times New Roman</vt:lpstr>
      <vt:lpstr>Wingdings</vt:lpstr>
      <vt:lpstr>Hempel_Kopf_Fuß</vt:lpstr>
      <vt:lpstr>11/12.F2 Sichere Kommunikation</vt:lpstr>
      <vt:lpstr>PowerPoint-Präsentation</vt:lpstr>
      <vt:lpstr>Sicherheitsziele</vt:lpstr>
      <vt:lpstr>Sicherheitsziele</vt:lpstr>
      <vt:lpstr>Sicherheitsziele</vt:lpstr>
      <vt:lpstr>Sicherheitsziele</vt:lpstr>
      <vt:lpstr>Verfahren</vt:lpstr>
      <vt:lpstr>Historische Verfahren</vt:lpstr>
      <vt:lpstr>Vigenère-Verfahren</vt:lpstr>
      <vt:lpstr>One-Time-Pad</vt:lpstr>
      <vt:lpstr>One-Time-Pad</vt:lpstr>
      <vt:lpstr>Kerkhoffs Prinzip</vt:lpstr>
      <vt:lpstr>PowerPoint-Präsentation</vt:lpstr>
      <vt:lpstr>Asymmetrische Verfahren</vt:lpstr>
      <vt:lpstr>Asymmetrische Verfahren</vt:lpstr>
      <vt:lpstr>Werkzeug ASYM-Kodierer </vt:lpstr>
      <vt:lpstr>Werkzeug ASYM-Kodierer </vt:lpstr>
      <vt:lpstr>Werkzeug ASYM-Kodierer </vt:lpstr>
      <vt:lpstr>Werkzeug ASYM-Kodierer </vt:lpstr>
      <vt:lpstr>Asymmetrische Verfahren</vt:lpstr>
      <vt:lpstr>Asymmetrische Verfahren</vt:lpstr>
      <vt:lpstr>Asymmetrische Verfahren</vt:lpstr>
      <vt:lpstr>Asymmetrische Verfahren</vt:lpstr>
      <vt:lpstr>Asymmetrische Verfahren</vt:lpstr>
      <vt:lpstr>Asymmetrische Verfahren</vt:lpstr>
      <vt:lpstr>Asymmetrische Verfahren</vt:lpstr>
      <vt:lpstr>Asymmetrische Verfahren</vt:lpstr>
      <vt:lpstr>Asymmetrische Verfahren</vt:lpstr>
      <vt:lpstr>Asymmetrische Verfahren</vt:lpstr>
      <vt:lpstr>Asymmetrische Verfahren</vt:lpstr>
      <vt:lpstr>Einwegfunktionen</vt:lpstr>
      <vt:lpstr>Digitale Signatur</vt:lpstr>
      <vt:lpstr>Digitale Signatur</vt:lpstr>
      <vt:lpstr>Hashing</vt:lpstr>
      <vt:lpstr>Hashing</vt:lpstr>
      <vt:lpstr>Grenzen</vt:lpstr>
      <vt:lpstr>Angriff</vt:lpstr>
      <vt:lpstr>Angriff</vt:lpstr>
      <vt:lpstr>Angriff</vt:lpstr>
      <vt:lpstr>Angriff</vt:lpstr>
      <vt:lpstr>Angriff</vt:lpstr>
      <vt:lpstr>Angriff</vt:lpstr>
      <vt:lpstr>Angriff</vt:lpstr>
      <vt:lpstr>Angriff</vt:lpstr>
      <vt:lpstr>Angriff</vt:lpstr>
      <vt:lpstr>Angriff</vt:lpstr>
      <vt:lpstr>Zertifikat</vt:lpstr>
      <vt:lpstr>Zertifikat</vt:lpstr>
      <vt:lpstr>Zertifikat</vt:lpstr>
      <vt:lpstr>Zertifikat</vt:lpstr>
      <vt:lpstr>Zertifikat</vt:lpstr>
      <vt:lpstr>Zertifikat</vt:lpstr>
      <vt:lpstr>Zertifikat</vt:lpstr>
      <vt:lpstr>Zertifikat</vt:lpstr>
      <vt:lpstr>Zertifikat</vt:lpstr>
      <vt:lpstr>Diffie-Hellman-Schlüsseltausch</vt:lpstr>
      <vt:lpstr>Ausblick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 Programmieren? Kinderleicht!</dc:title>
  <dc:creator>Tino Hempel</dc:creator>
  <cp:lastModifiedBy>Tino Hempel</cp:lastModifiedBy>
  <cp:revision>214</cp:revision>
  <dcterms:created xsi:type="dcterms:W3CDTF">2020-12-03T07:10:59Z</dcterms:created>
  <dcterms:modified xsi:type="dcterms:W3CDTF">2023-06-01T15:58:41Z</dcterms:modified>
</cp:coreProperties>
</file>